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  <p:sldMasterId id="2147483674" r:id="rId2"/>
    <p:sldMasterId id="2147483662" r:id="rId3"/>
    <p:sldMasterId id="2147483699" r:id="rId4"/>
    <p:sldMasterId id="2147483711" r:id="rId5"/>
  </p:sldMasterIdLst>
  <p:notesMasterIdLst>
    <p:notesMasterId r:id="rId34"/>
  </p:notesMasterIdLst>
  <p:handoutMasterIdLst>
    <p:handoutMasterId r:id="rId35"/>
  </p:handoutMasterIdLst>
  <p:sldIdLst>
    <p:sldId id="1389" r:id="rId6"/>
    <p:sldId id="1414" r:id="rId7"/>
    <p:sldId id="2614" r:id="rId8"/>
    <p:sldId id="2608" r:id="rId9"/>
    <p:sldId id="2610" r:id="rId10"/>
    <p:sldId id="2607" r:id="rId11"/>
    <p:sldId id="2609" r:id="rId12"/>
    <p:sldId id="2592" r:id="rId13"/>
    <p:sldId id="2604" r:id="rId14"/>
    <p:sldId id="2593" r:id="rId15"/>
    <p:sldId id="2594" r:id="rId16"/>
    <p:sldId id="3318" r:id="rId17"/>
    <p:sldId id="2612" r:id="rId18"/>
    <p:sldId id="2591" r:id="rId19"/>
    <p:sldId id="2611" r:id="rId20"/>
    <p:sldId id="2589" r:id="rId21"/>
    <p:sldId id="2590" r:id="rId22"/>
    <p:sldId id="2595" r:id="rId23"/>
    <p:sldId id="2603" r:id="rId24"/>
    <p:sldId id="2596" r:id="rId25"/>
    <p:sldId id="2597" r:id="rId26"/>
    <p:sldId id="2598" r:id="rId27"/>
    <p:sldId id="2601" r:id="rId28"/>
    <p:sldId id="2599" r:id="rId29"/>
    <p:sldId id="2600" r:id="rId30"/>
    <p:sldId id="2616" r:id="rId31"/>
    <p:sldId id="2617" r:id="rId32"/>
    <p:sldId id="2615" r:id="rId33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5273B70-B6E9-4572-BE68-A15A1800920C}">
          <p14:sldIdLst>
            <p14:sldId id="1389"/>
            <p14:sldId id="1414"/>
            <p14:sldId id="2614"/>
          </p14:sldIdLst>
        </p14:section>
        <p14:section name="Modalités" id="{BD79AB00-E993-4DD5-9354-1C353F1280E9}">
          <p14:sldIdLst>
            <p14:sldId id="2608"/>
            <p14:sldId id="2610"/>
            <p14:sldId id="2607"/>
          </p14:sldIdLst>
        </p14:section>
        <p14:section name="Présentation générale" id="{75D83EFB-A4A6-42A6-8236-3855377E2060}">
          <p14:sldIdLst>
            <p14:sldId id="2609"/>
            <p14:sldId id="2592"/>
            <p14:sldId id="2604"/>
            <p14:sldId id="2593"/>
            <p14:sldId id="2594"/>
            <p14:sldId id="3318"/>
            <p14:sldId id="2612"/>
          </p14:sldIdLst>
        </p14:section>
        <p14:section name="Promoteur" id="{F7162A0B-7EC9-4E60-AB33-30FAE51A9955}">
          <p14:sldIdLst>
            <p14:sldId id="2591"/>
            <p14:sldId id="2611"/>
            <p14:sldId id="2589"/>
            <p14:sldId id="2590"/>
          </p14:sldIdLst>
        </p14:section>
        <p14:section name="Bailleur" id="{A371D32F-A7B9-4AF1-B013-063337540A7C}">
          <p14:sldIdLst>
            <p14:sldId id="2595"/>
            <p14:sldId id="2603"/>
            <p14:sldId id="2596"/>
            <p14:sldId id="2597"/>
          </p14:sldIdLst>
        </p14:section>
        <p14:section name="Constructeur et BE" id="{0C9444C5-DDF4-43C3-921D-E74561D83DE1}">
          <p14:sldIdLst>
            <p14:sldId id="2598"/>
            <p14:sldId id="2601"/>
            <p14:sldId id="2599"/>
            <p14:sldId id="2600"/>
            <p14:sldId id="2616"/>
            <p14:sldId id="2617"/>
            <p14:sldId id="26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an-Emeric Monseau" initials="JM" lastIdx="2" clrIdx="0">
    <p:extLst>
      <p:ext uri="{19B8F6BF-5375-455C-9EA6-DF929625EA0E}">
        <p15:presenceInfo xmlns:p15="http://schemas.microsoft.com/office/powerpoint/2012/main" userId="S-1-5-21-3081484246-1296951570-933861463-1703" providerId="AD"/>
      </p:ext>
    </p:extLst>
  </p:cmAuthor>
  <p:cmAuthor id="2" name="Coralie ROUMAGNE" initials="CR" lastIdx="44" clrIdx="1">
    <p:extLst>
      <p:ext uri="{19B8F6BF-5375-455C-9EA6-DF929625EA0E}">
        <p15:presenceInfo xmlns:p15="http://schemas.microsoft.com/office/powerpoint/2012/main" userId="S-1-5-21-3081484246-1296951570-933861463-2131" providerId="AD"/>
      </p:ext>
    </p:extLst>
  </p:cmAuthor>
  <p:cmAuthor id="3" name="Marion Le Fur" initials="MLF" lastIdx="1" clrIdx="2">
    <p:extLst>
      <p:ext uri="{19B8F6BF-5375-455C-9EA6-DF929625EA0E}">
        <p15:presenceInfo xmlns:p15="http://schemas.microsoft.com/office/powerpoint/2012/main" userId="S-1-5-21-3081484246-1296951570-933861463-16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A34E"/>
    <a:srgbClr val="D3E5DE"/>
    <a:srgbClr val="D94015"/>
    <a:srgbClr val="F38217"/>
    <a:srgbClr val="F3DB4B"/>
    <a:srgbClr val="F8E997"/>
    <a:srgbClr val="929292"/>
    <a:srgbClr val="F79646"/>
    <a:srgbClr val="FFFFFF"/>
    <a:srgbClr val="F08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3707" autoAdjust="0"/>
  </p:normalViewPr>
  <p:slideViewPr>
    <p:cSldViewPr snapToGrid="0" snapToObjects="1">
      <p:cViewPr varScale="1">
        <p:scale>
          <a:sx n="63" d="100"/>
          <a:sy n="63" d="100"/>
        </p:scale>
        <p:origin x="70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4B4A77-B0DD-4AF1-B6A7-1033C2FE8FC5}" type="doc">
      <dgm:prSet loTypeId="urn:microsoft.com/office/officeart/2005/8/layout/process3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D48D66D2-8698-4582-AA45-EC3506B750F3}">
      <dgm:prSet phldrT="[Texte]" custT="1"/>
      <dgm:spPr/>
      <dgm:t>
        <a:bodyPr/>
        <a:lstStyle/>
        <a:p>
          <a:r>
            <a:rPr lang="fr-FR" sz="1400" dirty="0"/>
            <a:t>03 février 2023</a:t>
          </a:r>
        </a:p>
      </dgm:t>
    </dgm:pt>
    <dgm:pt modelId="{55FFF3A3-30F0-4E9C-B2FB-D3ECD4E5260C}" type="parTrans" cxnId="{71824C63-B26E-47A8-9076-94C4A4EAB338}">
      <dgm:prSet/>
      <dgm:spPr/>
      <dgm:t>
        <a:bodyPr/>
        <a:lstStyle/>
        <a:p>
          <a:endParaRPr lang="fr-FR" sz="3600"/>
        </a:p>
      </dgm:t>
    </dgm:pt>
    <dgm:pt modelId="{F3234E6A-9E38-4762-84E0-6F32AB0AEA5F}" type="sibTrans" cxnId="{71824C63-B26E-47A8-9076-94C4A4EAB338}">
      <dgm:prSet custT="1"/>
      <dgm:spPr/>
      <dgm:t>
        <a:bodyPr/>
        <a:lstStyle/>
        <a:p>
          <a:endParaRPr lang="fr-FR" sz="1100"/>
        </a:p>
      </dgm:t>
    </dgm:pt>
    <dgm:pt modelId="{95AF47FF-5875-44D0-84E0-A9C6AF10F1BD}">
      <dgm:prSet phldrT="[Texte]" custT="1"/>
      <dgm:spPr/>
      <dgm:t>
        <a:bodyPr/>
        <a:lstStyle/>
        <a:p>
          <a:r>
            <a:rPr lang="fr-FR" sz="1400" dirty="0"/>
            <a:t>Lancement de la consultation</a:t>
          </a:r>
        </a:p>
      </dgm:t>
    </dgm:pt>
    <dgm:pt modelId="{40F0BB82-A1CC-47A0-B366-AB3128CF0F7B}" type="parTrans" cxnId="{616D0ECB-A401-47F1-B692-C1BC40FC433F}">
      <dgm:prSet/>
      <dgm:spPr/>
      <dgm:t>
        <a:bodyPr/>
        <a:lstStyle/>
        <a:p>
          <a:endParaRPr lang="fr-FR" sz="3600"/>
        </a:p>
      </dgm:t>
    </dgm:pt>
    <dgm:pt modelId="{254C1850-64D3-4212-B391-37BDF541B31C}" type="sibTrans" cxnId="{616D0ECB-A401-47F1-B692-C1BC40FC433F}">
      <dgm:prSet/>
      <dgm:spPr/>
      <dgm:t>
        <a:bodyPr/>
        <a:lstStyle/>
        <a:p>
          <a:endParaRPr lang="fr-FR" sz="3600"/>
        </a:p>
      </dgm:t>
    </dgm:pt>
    <dgm:pt modelId="{D00D98B2-4387-465A-B687-7F1C8B7DA445}">
      <dgm:prSet phldrT="[Texte]" custT="1"/>
      <dgm:spPr/>
      <dgm:t>
        <a:bodyPr/>
        <a:lstStyle/>
        <a:p>
          <a:r>
            <a:rPr lang="fr-FR" sz="1400" dirty="0"/>
            <a:t>15 mars 2023 </a:t>
          </a:r>
        </a:p>
      </dgm:t>
    </dgm:pt>
    <dgm:pt modelId="{039B4EF9-7EC0-4C7D-AFCB-30209AD90103}" type="parTrans" cxnId="{58889E56-741E-4B9B-A946-DA474DB66C81}">
      <dgm:prSet/>
      <dgm:spPr/>
      <dgm:t>
        <a:bodyPr/>
        <a:lstStyle/>
        <a:p>
          <a:endParaRPr lang="fr-FR" sz="3600"/>
        </a:p>
      </dgm:t>
    </dgm:pt>
    <dgm:pt modelId="{4DCE6D90-441A-4302-8434-0DB25234492E}" type="sibTrans" cxnId="{58889E56-741E-4B9B-A946-DA474DB66C81}">
      <dgm:prSet custT="1"/>
      <dgm:spPr/>
      <dgm:t>
        <a:bodyPr/>
        <a:lstStyle/>
        <a:p>
          <a:endParaRPr lang="fr-FR" sz="1100"/>
        </a:p>
      </dgm:t>
    </dgm:pt>
    <dgm:pt modelId="{14B4B9D5-338F-424C-A7BC-78459B0C379A}">
      <dgm:prSet phldrT="[Texte]" custT="1"/>
      <dgm:spPr/>
      <dgm:t>
        <a:bodyPr/>
        <a:lstStyle/>
        <a:p>
          <a:r>
            <a:rPr lang="fr-FR" sz="1400" dirty="0"/>
            <a:t>Point d'étape au MIPIM </a:t>
          </a:r>
        </a:p>
      </dgm:t>
    </dgm:pt>
    <dgm:pt modelId="{2394337F-1AD4-4D11-B021-070C533182BC}" type="parTrans" cxnId="{CCC3C74E-CDF9-4134-823B-36C299D957E9}">
      <dgm:prSet/>
      <dgm:spPr/>
      <dgm:t>
        <a:bodyPr/>
        <a:lstStyle/>
        <a:p>
          <a:endParaRPr lang="fr-FR" sz="3600"/>
        </a:p>
      </dgm:t>
    </dgm:pt>
    <dgm:pt modelId="{C8166B6F-BC42-4FF6-9704-54A361751966}" type="sibTrans" cxnId="{CCC3C74E-CDF9-4134-823B-36C299D957E9}">
      <dgm:prSet/>
      <dgm:spPr/>
      <dgm:t>
        <a:bodyPr/>
        <a:lstStyle/>
        <a:p>
          <a:endParaRPr lang="fr-FR" sz="3600"/>
        </a:p>
      </dgm:t>
    </dgm:pt>
    <dgm:pt modelId="{56BFE205-D66F-469A-BA8D-D3319FF6ABA6}">
      <dgm:prSet phldrT="[Texte]" custT="1"/>
      <dgm:spPr/>
      <dgm:t>
        <a:bodyPr/>
        <a:lstStyle/>
        <a:p>
          <a:r>
            <a:rPr lang="fr-FR" sz="1400" dirty="0"/>
            <a:t>20 mars 2023</a:t>
          </a:r>
        </a:p>
      </dgm:t>
    </dgm:pt>
    <dgm:pt modelId="{E121413E-1C86-4844-9643-759FC743C274}" type="parTrans" cxnId="{605B0AFB-2C3B-4467-9528-C68605D7DC58}">
      <dgm:prSet/>
      <dgm:spPr/>
      <dgm:t>
        <a:bodyPr/>
        <a:lstStyle/>
        <a:p>
          <a:endParaRPr lang="fr-FR" sz="3600"/>
        </a:p>
      </dgm:t>
    </dgm:pt>
    <dgm:pt modelId="{85E02376-2BEA-419A-8ADD-2D6A4FFF99F8}" type="sibTrans" cxnId="{605B0AFB-2C3B-4467-9528-C68605D7DC58}">
      <dgm:prSet custT="1"/>
      <dgm:spPr/>
      <dgm:t>
        <a:bodyPr/>
        <a:lstStyle/>
        <a:p>
          <a:endParaRPr lang="fr-FR" sz="1100"/>
        </a:p>
      </dgm:t>
    </dgm:pt>
    <dgm:pt modelId="{C1ABC93A-66DC-414F-8EE7-BC3BE5E4BCD1}">
      <dgm:prSet phldrT="[Texte]" custT="1"/>
      <dgm:spPr/>
      <dgm:t>
        <a:bodyPr/>
        <a:lstStyle/>
        <a:p>
          <a:r>
            <a:rPr lang="fr-FR" sz="1400" dirty="0"/>
            <a:t>Date limite de remise des contributions </a:t>
          </a:r>
        </a:p>
      </dgm:t>
    </dgm:pt>
    <dgm:pt modelId="{98D79389-27AF-4128-92AE-3CF207B469F0}" type="parTrans" cxnId="{E4BE4E1F-8417-4E3E-ABBD-F4282BA7DA0C}">
      <dgm:prSet/>
      <dgm:spPr/>
      <dgm:t>
        <a:bodyPr/>
        <a:lstStyle/>
        <a:p>
          <a:endParaRPr lang="fr-FR" sz="3600"/>
        </a:p>
      </dgm:t>
    </dgm:pt>
    <dgm:pt modelId="{8C606298-108F-45A1-9042-17971AB6D474}" type="sibTrans" cxnId="{E4BE4E1F-8417-4E3E-ABBD-F4282BA7DA0C}">
      <dgm:prSet/>
      <dgm:spPr/>
      <dgm:t>
        <a:bodyPr/>
        <a:lstStyle/>
        <a:p>
          <a:endParaRPr lang="fr-FR" sz="3600"/>
        </a:p>
      </dgm:t>
    </dgm:pt>
    <dgm:pt modelId="{AACB57B3-C752-4DA1-9A4D-B85D4D538D96}">
      <dgm:prSet custT="1"/>
      <dgm:spPr/>
      <dgm:t>
        <a:bodyPr/>
        <a:lstStyle/>
        <a:p>
          <a:r>
            <a:rPr lang="fr-FR" sz="1400" dirty="0"/>
            <a:t>Mai 2023 </a:t>
          </a:r>
        </a:p>
      </dgm:t>
    </dgm:pt>
    <dgm:pt modelId="{EEAC92E8-4039-448C-9DAE-FD68B6688242}" type="parTrans" cxnId="{EDAE7977-3175-4021-B0EF-80F53DDA67FC}">
      <dgm:prSet/>
      <dgm:spPr/>
      <dgm:t>
        <a:bodyPr/>
        <a:lstStyle/>
        <a:p>
          <a:endParaRPr lang="fr-FR" sz="3600"/>
        </a:p>
      </dgm:t>
    </dgm:pt>
    <dgm:pt modelId="{9098A4BB-E22C-447D-A889-FFF822C75D11}" type="sibTrans" cxnId="{EDAE7977-3175-4021-B0EF-80F53DDA67FC}">
      <dgm:prSet custT="1"/>
      <dgm:spPr/>
      <dgm:t>
        <a:bodyPr/>
        <a:lstStyle/>
        <a:p>
          <a:endParaRPr lang="fr-FR" sz="1100"/>
        </a:p>
      </dgm:t>
    </dgm:pt>
    <dgm:pt modelId="{E420E0D0-1E0A-405E-9C7F-A9A5A5D43387}">
      <dgm:prSet custT="1"/>
      <dgm:spPr/>
      <dgm:t>
        <a:bodyPr/>
        <a:lstStyle/>
        <a:p>
          <a:r>
            <a:rPr lang="fr-FR" sz="1400" dirty="0"/>
            <a:t>Restitution générale </a:t>
          </a:r>
        </a:p>
      </dgm:t>
    </dgm:pt>
    <dgm:pt modelId="{DD765885-1D5F-4AAB-96A8-48253A154EE3}" type="parTrans" cxnId="{7BAA385C-2C0C-48C6-B6B5-200C0D86BFE5}">
      <dgm:prSet/>
      <dgm:spPr/>
      <dgm:t>
        <a:bodyPr/>
        <a:lstStyle/>
        <a:p>
          <a:endParaRPr lang="fr-FR" sz="3600"/>
        </a:p>
      </dgm:t>
    </dgm:pt>
    <dgm:pt modelId="{1AEBC9E1-D680-4362-9CD3-BD20624BD39C}" type="sibTrans" cxnId="{7BAA385C-2C0C-48C6-B6B5-200C0D86BFE5}">
      <dgm:prSet/>
      <dgm:spPr/>
      <dgm:t>
        <a:bodyPr/>
        <a:lstStyle/>
        <a:p>
          <a:endParaRPr lang="fr-FR" sz="3600"/>
        </a:p>
      </dgm:t>
    </dgm:pt>
    <dgm:pt modelId="{ACC1D6E0-1D3F-4CE1-BD72-5B8FD38E7106}">
      <dgm:prSet custT="1"/>
      <dgm:spPr/>
      <dgm:t>
        <a:bodyPr/>
        <a:lstStyle/>
        <a:p>
          <a:r>
            <a:rPr lang="fr-FR" sz="1400" dirty="0"/>
            <a:t>Décembre 2023</a:t>
          </a:r>
        </a:p>
      </dgm:t>
    </dgm:pt>
    <dgm:pt modelId="{D281D93F-1B61-4E8B-8179-6DEC930021EF}" type="parTrans" cxnId="{B3A8D840-0719-4766-9800-8D3386BD122B}">
      <dgm:prSet/>
      <dgm:spPr/>
      <dgm:t>
        <a:bodyPr/>
        <a:lstStyle/>
        <a:p>
          <a:endParaRPr lang="fr-FR" sz="3600"/>
        </a:p>
      </dgm:t>
    </dgm:pt>
    <dgm:pt modelId="{B42D11BC-06D9-4A30-AC2B-B3044F126544}" type="sibTrans" cxnId="{B3A8D840-0719-4766-9800-8D3386BD122B}">
      <dgm:prSet/>
      <dgm:spPr/>
      <dgm:t>
        <a:bodyPr/>
        <a:lstStyle/>
        <a:p>
          <a:endParaRPr lang="fr-FR" sz="3600"/>
        </a:p>
      </dgm:t>
    </dgm:pt>
    <dgm:pt modelId="{ADC83225-6D37-45D7-9DFF-265783BF0652}">
      <dgm:prSet custT="1"/>
      <dgm:spPr/>
      <dgm:t>
        <a:bodyPr/>
        <a:lstStyle/>
        <a:p>
          <a:r>
            <a:rPr lang="fr-FR" sz="1400" dirty="0"/>
            <a:t>Lancement consultation foncier au SIMI</a:t>
          </a:r>
        </a:p>
      </dgm:t>
    </dgm:pt>
    <dgm:pt modelId="{E375F01E-59FE-4810-B557-D63A548BC3B6}" type="parTrans" cxnId="{F554FA8D-1756-471F-A5DD-00FC2F5BB7E8}">
      <dgm:prSet/>
      <dgm:spPr/>
      <dgm:t>
        <a:bodyPr/>
        <a:lstStyle/>
        <a:p>
          <a:endParaRPr lang="fr-FR" sz="3600"/>
        </a:p>
      </dgm:t>
    </dgm:pt>
    <dgm:pt modelId="{FDCC9654-F5F4-4909-9779-7AD5BC61A446}" type="sibTrans" cxnId="{F554FA8D-1756-471F-A5DD-00FC2F5BB7E8}">
      <dgm:prSet/>
      <dgm:spPr/>
      <dgm:t>
        <a:bodyPr/>
        <a:lstStyle/>
        <a:p>
          <a:endParaRPr lang="fr-FR" sz="3600"/>
        </a:p>
      </dgm:t>
    </dgm:pt>
    <dgm:pt modelId="{E036B174-58CD-4D08-A0A9-2E14BF0916E1}" type="pres">
      <dgm:prSet presAssocID="{394B4A77-B0DD-4AF1-B6A7-1033C2FE8FC5}" presName="linearFlow" presStyleCnt="0">
        <dgm:presLayoutVars>
          <dgm:dir/>
          <dgm:animLvl val="lvl"/>
          <dgm:resizeHandles val="exact"/>
        </dgm:presLayoutVars>
      </dgm:prSet>
      <dgm:spPr/>
    </dgm:pt>
    <dgm:pt modelId="{7360CA22-1765-47A7-9430-6E2BFFA2360F}" type="pres">
      <dgm:prSet presAssocID="{D48D66D2-8698-4582-AA45-EC3506B750F3}" presName="composite" presStyleCnt="0"/>
      <dgm:spPr/>
    </dgm:pt>
    <dgm:pt modelId="{06EADDA1-D7A2-4703-AEB4-64AE4C17D357}" type="pres">
      <dgm:prSet presAssocID="{D48D66D2-8698-4582-AA45-EC3506B750F3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F80770FE-10FC-458E-ADA1-5C7B9D092237}" type="pres">
      <dgm:prSet presAssocID="{D48D66D2-8698-4582-AA45-EC3506B750F3}" presName="parSh" presStyleLbl="node1" presStyleIdx="0" presStyleCnt="5"/>
      <dgm:spPr/>
    </dgm:pt>
    <dgm:pt modelId="{C4538832-2C26-4544-B191-F89929BACE7D}" type="pres">
      <dgm:prSet presAssocID="{D48D66D2-8698-4582-AA45-EC3506B750F3}" presName="desTx" presStyleLbl="fgAcc1" presStyleIdx="0" presStyleCnt="5">
        <dgm:presLayoutVars>
          <dgm:bulletEnabled val="1"/>
        </dgm:presLayoutVars>
      </dgm:prSet>
      <dgm:spPr/>
    </dgm:pt>
    <dgm:pt modelId="{20632C93-0E9A-4454-ABFB-6FC99E3C9C10}" type="pres">
      <dgm:prSet presAssocID="{F3234E6A-9E38-4762-84E0-6F32AB0AEA5F}" presName="sibTrans" presStyleLbl="sibTrans2D1" presStyleIdx="0" presStyleCnt="4"/>
      <dgm:spPr/>
    </dgm:pt>
    <dgm:pt modelId="{F74E242B-D911-40DE-AF8D-706C5529C96B}" type="pres">
      <dgm:prSet presAssocID="{F3234E6A-9E38-4762-84E0-6F32AB0AEA5F}" presName="connTx" presStyleLbl="sibTrans2D1" presStyleIdx="0" presStyleCnt="4"/>
      <dgm:spPr/>
    </dgm:pt>
    <dgm:pt modelId="{31E37EFE-BAAB-467E-A35D-CD70EFE2DF32}" type="pres">
      <dgm:prSet presAssocID="{D00D98B2-4387-465A-B687-7F1C8B7DA445}" presName="composite" presStyleCnt="0"/>
      <dgm:spPr/>
    </dgm:pt>
    <dgm:pt modelId="{150C73B3-44B9-4809-B3DC-F67F3CC3BF55}" type="pres">
      <dgm:prSet presAssocID="{D00D98B2-4387-465A-B687-7F1C8B7DA445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0C9E3AA-0E5D-4EDB-ACC1-E265B033756C}" type="pres">
      <dgm:prSet presAssocID="{D00D98B2-4387-465A-B687-7F1C8B7DA445}" presName="parSh" presStyleLbl="node1" presStyleIdx="1" presStyleCnt="5"/>
      <dgm:spPr/>
    </dgm:pt>
    <dgm:pt modelId="{015E1407-3909-40BF-B66E-2C675D6F0D3B}" type="pres">
      <dgm:prSet presAssocID="{D00D98B2-4387-465A-B687-7F1C8B7DA445}" presName="desTx" presStyleLbl="fgAcc1" presStyleIdx="1" presStyleCnt="5">
        <dgm:presLayoutVars>
          <dgm:bulletEnabled val="1"/>
        </dgm:presLayoutVars>
      </dgm:prSet>
      <dgm:spPr/>
    </dgm:pt>
    <dgm:pt modelId="{44AFDCBD-6ED6-4F4C-933F-CF70A21E6849}" type="pres">
      <dgm:prSet presAssocID="{4DCE6D90-441A-4302-8434-0DB25234492E}" presName="sibTrans" presStyleLbl="sibTrans2D1" presStyleIdx="1" presStyleCnt="4"/>
      <dgm:spPr/>
    </dgm:pt>
    <dgm:pt modelId="{DF6D2911-6BE4-4D8F-8EFD-64D142FCEB68}" type="pres">
      <dgm:prSet presAssocID="{4DCE6D90-441A-4302-8434-0DB25234492E}" presName="connTx" presStyleLbl="sibTrans2D1" presStyleIdx="1" presStyleCnt="4"/>
      <dgm:spPr/>
    </dgm:pt>
    <dgm:pt modelId="{CBB25511-E678-43BF-BC8F-6447E0A2A31A}" type="pres">
      <dgm:prSet presAssocID="{56BFE205-D66F-469A-BA8D-D3319FF6ABA6}" presName="composite" presStyleCnt="0"/>
      <dgm:spPr/>
    </dgm:pt>
    <dgm:pt modelId="{63C6FADA-E84F-417B-89FC-EA30250EE4CB}" type="pres">
      <dgm:prSet presAssocID="{56BFE205-D66F-469A-BA8D-D3319FF6ABA6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1C5E7782-DEF3-4763-8C0B-58285103CB3C}" type="pres">
      <dgm:prSet presAssocID="{56BFE205-D66F-469A-BA8D-D3319FF6ABA6}" presName="parSh" presStyleLbl="node1" presStyleIdx="2" presStyleCnt="5"/>
      <dgm:spPr/>
    </dgm:pt>
    <dgm:pt modelId="{3BB3375A-01B4-4418-BDB0-8E4038D4CB8A}" type="pres">
      <dgm:prSet presAssocID="{56BFE205-D66F-469A-BA8D-D3319FF6ABA6}" presName="desTx" presStyleLbl="fgAcc1" presStyleIdx="2" presStyleCnt="5">
        <dgm:presLayoutVars>
          <dgm:bulletEnabled val="1"/>
        </dgm:presLayoutVars>
      </dgm:prSet>
      <dgm:spPr/>
    </dgm:pt>
    <dgm:pt modelId="{E12CEBEF-A8AE-4EC8-932A-0C728F7B6EFA}" type="pres">
      <dgm:prSet presAssocID="{85E02376-2BEA-419A-8ADD-2D6A4FFF99F8}" presName="sibTrans" presStyleLbl="sibTrans2D1" presStyleIdx="2" presStyleCnt="4"/>
      <dgm:spPr/>
    </dgm:pt>
    <dgm:pt modelId="{E7FA4530-6344-4F4A-ABCD-46777D1C3016}" type="pres">
      <dgm:prSet presAssocID="{85E02376-2BEA-419A-8ADD-2D6A4FFF99F8}" presName="connTx" presStyleLbl="sibTrans2D1" presStyleIdx="2" presStyleCnt="4"/>
      <dgm:spPr/>
    </dgm:pt>
    <dgm:pt modelId="{D3717820-3312-4DEE-89A3-9CC703EA18DE}" type="pres">
      <dgm:prSet presAssocID="{AACB57B3-C752-4DA1-9A4D-B85D4D538D96}" presName="composite" presStyleCnt="0"/>
      <dgm:spPr/>
    </dgm:pt>
    <dgm:pt modelId="{B809883B-292B-43D8-B36F-53CDED2A8260}" type="pres">
      <dgm:prSet presAssocID="{AACB57B3-C752-4DA1-9A4D-B85D4D538D96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A53C2C80-6E70-496A-B765-FDBE66CB9611}" type="pres">
      <dgm:prSet presAssocID="{AACB57B3-C752-4DA1-9A4D-B85D4D538D96}" presName="parSh" presStyleLbl="node1" presStyleIdx="3" presStyleCnt="5"/>
      <dgm:spPr/>
    </dgm:pt>
    <dgm:pt modelId="{5235C1EF-ADB7-4070-99DD-1F3EE1CCCD26}" type="pres">
      <dgm:prSet presAssocID="{AACB57B3-C752-4DA1-9A4D-B85D4D538D96}" presName="desTx" presStyleLbl="fgAcc1" presStyleIdx="3" presStyleCnt="5">
        <dgm:presLayoutVars>
          <dgm:bulletEnabled val="1"/>
        </dgm:presLayoutVars>
      </dgm:prSet>
      <dgm:spPr/>
    </dgm:pt>
    <dgm:pt modelId="{5BFF508B-4EDA-4CD1-B9E6-2EEB4E9871D6}" type="pres">
      <dgm:prSet presAssocID="{9098A4BB-E22C-447D-A889-FFF822C75D11}" presName="sibTrans" presStyleLbl="sibTrans2D1" presStyleIdx="3" presStyleCnt="4"/>
      <dgm:spPr/>
    </dgm:pt>
    <dgm:pt modelId="{A707F7C0-A625-4D3E-B470-4DDCA0AF3D0A}" type="pres">
      <dgm:prSet presAssocID="{9098A4BB-E22C-447D-A889-FFF822C75D11}" presName="connTx" presStyleLbl="sibTrans2D1" presStyleIdx="3" presStyleCnt="4"/>
      <dgm:spPr/>
    </dgm:pt>
    <dgm:pt modelId="{234C38C8-8834-47CA-AA00-4DA907F26258}" type="pres">
      <dgm:prSet presAssocID="{ACC1D6E0-1D3F-4CE1-BD72-5B8FD38E7106}" presName="composite" presStyleCnt="0"/>
      <dgm:spPr/>
    </dgm:pt>
    <dgm:pt modelId="{161717E1-9DA3-4EAF-A3DB-150AAC970EAB}" type="pres">
      <dgm:prSet presAssocID="{ACC1D6E0-1D3F-4CE1-BD72-5B8FD38E7106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879DFE63-928C-4E2E-95BF-6FDB922BB74C}" type="pres">
      <dgm:prSet presAssocID="{ACC1D6E0-1D3F-4CE1-BD72-5B8FD38E7106}" presName="parSh" presStyleLbl="node1" presStyleIdx="4" presStyleCnt="5"/>
      <dgm:spPr/>
    </dgm:pt>
    <dgm:pt modelId="{B5B5B525-2015-4B72-A457-B25DCFF8D10F}" type="pres">
      <dgm:prSet presAssocID="{ACC1D6E0-1D3F-4CE1-BD72-5B8FD38E7106}" presName="desTx" presStyleLbl="fgAcc1" presStyleIdx="4" presStyleCnt="5">
        <dgm:presLayoutVars>
          <dgm:bulletEnabled val="1"/>
        </dgm:presLayoutVars>
      </dgm:prSet>
      <dgm:spPr/>
    </dgm:pt>
  </dgm:ptLst>
  <dgm:cxnLst>
    <dgm:cxn modelId="{FB474A12-C8D6-4FA4-84DF-D739B58281F7}" type="presOf" srcId="{4DCE6D90-441A-4302-8434-0DB25234492E}" destId="{DF6D2911-6BE4-4D8F-8EFD-64D142FCEB68}" srcOrd="1" destOrd="0" presId="urn:microsoft.com/office/officeart/2005/8/layout/process3"/>
    <dgm:cxn modelId="{279A411B-FBFE-4A05-8C33-8FF26FA9F4FD}" type="presOf" srcId="{F3234E6A-9E38-4762-84E0-6F32AB0AEA5F}" destId="{F74E242B-D911-40DE-AF8D-706C5529C96B}" srcOrd="1" destOrd="0" presId="urn:microsoft.com/office/officeart/2005/8/layout/process3"/>
    <dgm:cxn modelId="{E4BE4E1F-8417-4E3E-ABBD-F4282BA7DA0C}" srcId="{56BFE205-D66F-469A-BA8D-D3319FF6ABA6}" destId="{C1ABC93A-66DC-414F-8EE7-BC3BE5E4BCD1}" srcOrd="0" destOrd="0" parTransId="{98D79389-27AF-4128-92AE-3CF207B469F0}" sibTransId="{8C606298-108F-45A1-9042-17971AB6D474}"/>
    <dgm:cxn modelId="{BB62E226-4789-462F-BC9C-C4545E4EF989}" type="presOf" srcId="{ACC1D6E0-1D3F-4CE1-BD72-5B8FD38E7106}" destId="{161717E1-9DA3-4EAF-A3DB-150AAC970EAB}" srcOrd="0" destOrd="0" presId="urn:microsoft.com/office/officeart/2005/8/layout/process3"/>
    <dgm:cxn modelId="{538F582A-BEAC-46FE-913E-0FD68D10B18B}" type="presOf" srcId="{D00D98B2-4387-465A-B687-7F1C8B7DA445}" destId="{C0C9E3AA-0E5D-4EDB-ACC1-E265B033756C}" srcOrd="1" destOrd="0" presId="urn:microsoft.com/office/officeart/2005/8/layout/process3"/>
    <dgm:cxn modelId="{D4921A35-8168-478E-8F21-A0129B9C2674}" type="presOf" srcId="{9098A4BB-E22C-447D-A889-FFF822C75D11}" destId="{A707F7C0-A625-4D3E-B470-4DDCA0AF3D0A}" srcOrd="1" destOrd="0" presId="urn:microsoft.com/office/officeart/2005/8/layout/process3"/>
    <dgm:cxn modelId="{B3A8D840-0719-4766-9800-8D3386BD122B}" srcId="{394B4A77-B0DD-4AF1-B6A7-1033C2FE8FC5}" destId="{ACC1D6E0-1D3F-4CE1-BD72-5B8FD38E7106}" srcOrd="4" destOrd="0" parTransId="{D281D93F-1B61-4E8B-8179-6DEC930021EF}" sibTransId="{B42D11BC-06D9-4A30-AC2B-B3044F126544}"/>
    <dgm:cxn modelId="{7BAA385C-2C0C-48C6-B6B5-200C0D86BFE5}" srcId="{AACB57B3-C752-4DA1-9A4D-B85D4D538D96}" destId="{E420E0D0-1E0A-405E-9C7F-A9A5A5D43387}" srcOrd="0" destOrd="0" parTransId="{DD765885-1D5F-4AAB-96A8-48253A154EE3}" sibTransId="{1AEBC9E1-D680-4362-9CD3-BD20624BD39C}"/>
    <dgm:cxn modelId="{7FE9DD61-A60B-4EB1-8E91-2AAB9F4FF59F}" type="presOf" srcId="{ADC83225-6D37-45D7-9DFF-265783BF0652}" destId="{B5B5B525-2015-4B72-A457-B25DCFF8D10F}" srcOrd="0" destOrd="0" presId="urn:microsoft.com/office/officeart/2005/8/layout/process3"/>
    <dgm:cxn modelId="{71824C63-B26E-47A8-9076-94C4A4EAB338}" srcId="{394B4A77-B0DD-4AF1-B6A7-1033C2FE8FC5}" destId="{D48D66D2-8698-4582-AA45-EC3506B750F3}" srcOrd="0" destOrd="0" parTransId="{55FFF3A3-30F0-4E9C-B2FB-D3ECD4E5260C}" sibTransId="{F3234E6A-9E38-4762-84E0-6F32AB0AEA5F}"/>
    <dgm:cxn modelId="{A00B1869-8F28-4953-8833-543BC6E0B068}" type="presOf" srcId="{85E02376-2BEA-419A-8ADD-2D6A4FFF99F8}" destId="{E7FA4530-6344-4F4A-ABCD-46777D1C3016}" srcOrd="1" destOrd="0" presId="urn:microsoft.com/office/officeart/2005/8/layout/process3"/>
    <dgm:cxn modelId="{FA00A46E-D40A-49AB-8B55-DC53C1508EB7}" type="presOf" srcId="{AACB57B3-C752-4DA1-9A4D-B85D4D538D96}" destId="{A53C2C80-6E70-496A-B765-FDBE66CB9611}" srcOrd="1" destOrd="0" presId="urn:microsoft.com/office/officeart/2005/8/layout/process3"/>
    <dgm:cxn modelId="{CCC3C74E-CDF9-4134-823B-36C299D957E9}" srcId="{D00D98B2-4387-465A-B687-7F1C8B7DA445}" destId="{14B4B9D5-338F-424C-A7BC-78459B0C379A}" srcOrd="0" destOrd="0" parTransId="{2394337F-1AD4-4D11-B021-070C533182BC}" sibTransId="{C8166B6F-BC42-4FF6-9704-54A361751966}"/>
    <dgm:cxn modelId="{945BA371-04FF-4F4E-8257-59621D114C09}" type="presOf" srcId="{95AF47FF-5875-44D0-84E0-A9C6AF10F1BD}" destId="{C4538832-2C26-4544-B191-F89929BACE7D}" srcOrd="0" destOrd="0" presId="urn:microsoft.com/office/officeart/2005/8/layout/process3"/>
    <dgm:cxn modelId="{0BAA1B54-0B30-4A48-8D80-42394750E5DA}" type="presOf" srcId="{C1ABC93A-66DC-414F-8EE7-BC3BE5E4BCD1}" destId="{3BB3375A-01B4-4418-BDB0-8E4038D4CB8A}" srcOrd="0" destOrd="0" presId="urn:microsoft.com/office/officeart/2005/8/layout/process3"/>
    <dgm:cxn modelId="{6BD98555-60AB-45A4-8E81-0AAAAE746B9A}" type="presOf" srcId="{D48D66D2-8698-4582-AA45-EC3506B750F3}" destId="{06EADDA1-D7A2-4703-AEB4-64AE4C17D357}" srcOrd="0" destOrd="0" presId="urn:microsoft.com/office/officeart/2005/8/layout/process3"/>
    <dgm:cxn modelId="{58889E56-741E-4B9B-A946-DA474DB66C81}" srcId="{394B4A77-B0DD-4AF1-B6A7-1033C2FE8FC5}" destId="{D00D98B2-4387-465A-B687-7F1C8B7DA445}" srcOrd="1" destOrd="0" parTransId="{039B4EF9-7EC0-4C7D-AFCB-30209AD90103}" sibTransId="{4DCE6D90-441A-4302-8434-0DB25234492E}"/>
    <dgm:cxn modelId="{EDAE7977-3175-4021-B0EF-80F53DDA67FC}" srcId="{394B4A77-B0DD-4AF1-B6A7-1033C2FE8FC5}" destId="{AACB57B3-C752-4DA1-9A4D-B85D4D538D96}" srcOrd="3" destOrd="0" parTransId="{EEAC92E8-4039-448C-9DAE-FD68B6688242}" sibTransId="{9098A4BB-E22C-447D-A889-FFF822C75D11}"/>
    <dgm:cxn modelId="{199F1C8A-668E-4EC3-B009-90EB75BC549E}" type="presOf" srcId="{D00D98B2-4387-465A-B687-7F1C8B7DA445}" destId="{150C73B3-44B9-4809-B3DC-F67F3CC3BF55}" srcOrd="0" destOrd="0" presId="urn:microsoft.com/office/officeart/2005/8/layout/process3"/>
    <dgm:cxn modelId="{C966758B-281B-4FAF-AD49-40486E5B566B}" type="presOf" srcId="{56BFE205-D66F-469A-BA8D-D3319FF6ABA6}" destId="{63C6FADA-E84F-417B-89FC-EA30250EE4CB}" srcOrd="0" destOrd="0" presId="urn:microsoft.com/office/officeart/2005/8/layout/process3"/>
    <dgm:cxn modelId="{F554FA8D-1756-471F-A5DD-00FC2F5BB7E8}" srcId="{ACC1D6E0-1D3F-4CE1-BD72-5B8FD38E7106}" destId="{ADC83225-6D37-45D7-9DFF-265783BF0652}" srcOrd="0" destOrd="0" parTransId="{E375F01E-59FE-4810-B557-D63A548BC3B6}" sibTransId="{FDCC9654-F5F4-4909-9779-7AD5BC61A446}"/>
    <dgm:cxn modelId="{0C6A848E-4A76-4DEE-B77D-EE057CF1E12D}" type="presOf" srcId="{AACB57B3-C752-4DA1-9A4D-B85D4D538D96}" destId="{B809883B-292B-43D8-B36F-53CDED2A8260}" srcOrd="0" destOrd="0" presId="urn:microsoft.com/office/officeart/2005/8/layout/process3"/>
    <dgm:cxn modelId="{0FE1148F-EDF2-4AB1-BE85-652A177C3CD1}" type="presOf" srcId="{394B4A77-B0DD-4AF1-B6A7-1033C2FE8FC5}" destId="{E036B174-58CD-4D08-A0A9-2E14BF0916E1}" srcOrd="0" destOrd="0" presId="urn:microsoft.com/office/officeart/2005/8/layout/process3"/>
    <dgm:cxn modelId="{9E1559A0-7CA5-47AB-BB53-FC9EA99DB202}" type="presOf" srcId="{85E02376-2BEA-419A-8ADD-2D6A4FFF99F8}" destId="{E12CEBEF-A8AE-4EC8-932A-0C728F7B6EFA}" srcOrd="0" destOrd="0" presId="urn:microsoft.com/office/officeart/2005/8/layout/process3"/>
    <dgm:cxn modelId="{8676D1A7-9651-4291-A577-F21EBEF220B6}" type="presOf" srcId="{14B4B9D5-338F-424C-A7BC-78459B0C379A}" destId="{015E1407-3909-40BF-B66E-2C675D6F0D3B}" srcOrd="0" destOrd="0" presId="urn:microsoft.com/office/officeart/2005/8/layout/process3"/>
    <dgm:cxn modelId="{5B150DAF-2696-42B0-BEBA-DEA0508E25B6}" type="presOf" srcId="{56BFE205-D66F-469A-BA8D-D3319FF6ABA6}" destId="{1C5E7782-DEF3-4763-8C0B-58285103CB3C}" srcOrd="1" destOrd="0" presId="urn:microsoft.com/office/officeart/2005/8/layout/process3"/>
    <dgm:cxn modelId="{99BAF9B0-E503-40AA-9DFA-B384EF70CBDB}" type="presOf" srcId="{ACC1D6E0-1D3F-4CE1-BD72-5B8FD38E7106}" destId="{879DFE63-928C-4E2E-95BF-6FDB922BB74C}" srcOrd="1" destOrd="0" presId="urn:microsoft.com/office/officeart/2005/8/layout/process3"/>
    <dgm:cxn modelId="{895D23C1-C160-4AB1-B5A0-DD27A618BDD9}" type="presOf" srcId="{4DCE6D90-441A-4302-8434-0DB25234492E}" destId="{44AFDCBD-6ED6-4F4C-933F-CF70A21E6849}" srcOrd="0" destOrd="0" presId="urn:microsoft.com/office/officeart/2005/8/layout/process3"/>
    <dgm:cxn modelId="{616D0ECB-A401-47F1-B692-C1BC40FC433F}" srcId="{D48D66D2-8698-4582-AA45-EC3506B750F3}" destId="{95AF47FF-5875-44D0-84E0-A9C6AF10F1BD}" srcOrd="0" destOrd="0" parTransId="{40F0BB82-A1CC-47A0-B366-AB3128CF0F7B}" sibTransId="{254C1850-64D3-4212-B391-37BDF541B31C}"/>
    <dgm:cxn modelId="{148342D9-9576-475B-81D7-1B7C1C2824D3}" type="presOf" srcId="{D48D66D2-8698-4582-AA45-EC3506B750F3}" destId="{F80770FE-10FC-458E-ADA1-5C7B9D092237}" srcOrd="1" destOrd="0" presId="urn:microsoft.com/office/officeart/2005/8/layout/process3"/>
    <dgm:cxn modelId="{E15ED7EA-672D-4F00-87AD-6270F153BD11}" type="presOf" srcId="{E420E0D0-1E0A-405E-9C7F-A9A5A5D43387}" destId="{5235C1EF-ADB7-4070-99DD-1F3EE1CCCD26}" srcOrd="0" destOrd="0" presId="urn:microsoft.com/office/officeart/2005/8/layout/process3"/>
    <dgm:cxn modelId="{56490EFA-1A5C-4C63-93EA-4A163155A476}" type="presOf" srcId="{F3234E6A-9E38-4762-84E0-6F32AB0AEA5F}" destId="{20632C93-0E9A-4454-ABFB-6FC99E3C9C10}" srcOrd="0" destOrd="0" presId="urn:microsoft.com/office/officeart/2005/8/layout/process3"/>
    <dgm:cxn modelId="{605B0AFB-2C3B-4467-9528-C68605D7DC58}" srcId="{394B4A77-B0DD-4AF1-B6A7-1033C2FE8FC5}" destId="{56BFE205-D66F-469A-BA8D-D3319FF6ABA6}" srcOrd="2" destOrd="0" parTransId="{E121413E-1C86-4844-9643-759FC743C274}" sibTransId="{85E02376-2BEA-419A-8ADD-2D6A4FFF99F8}"/>
    <dgm:cxn modelId="{24E7B7FD-0BF3-4FE4-8CDD-90216AFBB9FB}" type="presOf" srcId="{9098A4BB-E22C-447D-A889-FFF822C75D11}" destId="{5BFF508B-4EDA-4CD1-B9E6-2EEB4E9871D6}" srcOrd="0" destOrd="0" presId="urn:microsoft.com/office/officeart/2005/8/layout/process3"/>
    <dgm:cxn modelId="{839331DC-1650-4F8C-9AD3-D253923BE801}" type="presParOf" srcId="{E036B174-58CD-4D08-A0A9-2E14BF0916E1}" destId="{7360CA22-1765-47A7-9430-6E2BFFA2360F}" srcOrd="0" destOrd="0" presId="urn:microsoft.com/office/officeart/2005/8/layout/process3"/>
    <dgm:cxn modelId="{24E32E72-4C5E-42AF-9E72-98CCBBB08B8A}" type="presParOf" srcId="{7360CA22-1765-47A7-9430-6E2BFFA2360F}" destId="{06EADDA1-D7A2-4703-AEB4-64AE4C17D357}" srcOrd="0" destOrd="0" presId="urn:microsoft.com/office/officeart/2005/8/layout/process3"/>
    <dgm:cxn modelId="{8553469C-93AD-4015-A1C9-F7C97A6F7785}" type="presParOf" srcId="{7360CA22-1765-47A7-9430-6E2BFFA2360F}" destId="{F80770FE-10FC-458E-ADA1-5C7B9D092237}" srcOrd="1" destOrd="0" presId="urn:microsoft.com/office/officeart/2005/8/layout/process3"/>
    <dgm:cxn modelId="{A7A8395A-0E83-4CBE-844F-8BBCD3E80171}" type="presParOf" srcId="{7360CA22-1765-47A7-9430-6E2BFFA2360F}" destId="{C4538832-2C26-4544-B191-F89929BACE7D}" srcOrd="2" destOrd="0" presId="urn:microsoft.com/office/officeart/2005/8/layout/process3"/>
    <dgm:cxn modelId="{9B3A6042-0A34-43F7-91A4-6875DA56BF13}" type="presParOf" srcId="{E036B174-58CD-4D08-A0A9-2E14BF0916E1}" destId="{20632C93-0E9A-4454-ABFB-6FC99E3C9C10}" srcOrd="1" destOrd="0" presId="urn:microsoft.com/office/officeart/2005/8/layout/process3"/>
    <dgm:cxn modelId="{B85158F8-EBC7-4AFF-A972-F0DF205EE058}" type="presParOf" srcId="{20632C93-0E9A-4454-ABFB-6FC99E3C9C10}" destId="{F74E242B-D911-40DE-AF8D-706C5529C96B}" srcOrd="0" destOrd="0" presId="urn:microsoft.com/office/officeart/2005/8/layout/process3"/>
    <dgm:cxn modelId="{6008E7C4-A665-48B5-A4B5-3410A87D3379}" type="presParOf" srcId="{E036B174-58CD-4D08-A0A9-2E14BF0916E1}" destId="{31E37EFE-BAAB-467E-A35D-CD70EFE2DF32}" srcOrd="2" destOrd="0" presId="urn:microsoft.com/office/officeart/2005/8/layout/process3"/>
    <dgm:cxn modelId="{CE890491-ED5E-4B37-B052-A77A10B9D087}" type="presParOf" srcId="{31E37EFE-BAAB-467E-A35D-CD70EFE2DF32}" destId="{150C73B3-44B9-4809-B3DC-F67F3CC3BF55}" srcOrd="0" destOrd="0" presId="urn:microsoft.com/office/officeart/2005/8/layout/process3"/>
    <dgm:cxn modelId="{CE0497B3-1243-4ED2-A767-8285ED44E50B}" type="presParOf" srcId="{31E37EFE-BAAB-467E-A35D-CD70EFE2DF32}" destId="{C0C9E3AA-0E5D-4EDB-ACC1-E265B033756C}" srcOrd="1" destOrd="0" presId="urn:microsoft.com/office/officeart/2005/8/layout/process3"/>
    <dgm:cxn modelId="{8B13FE13-91B5-4480-A949-B548B8A41C6F}" type="presParOf" srcId="{31E37EFE-BAAB-467E-A35D-CD70EFE2DF32}" destId="{015E1407-3909-40BF-B66E-2C675D6F0D3B}" srcOrd="2" destOrd="0" presId="urn:microsoft.com/office/officeart/2005/8/layout/process3"/>
    <dgm:cxn modelId="{579B1A3A-D6D4-4BDE-B7A1-C5046AD3217C}" type="presParOf" srcId="{E036B174-58CD-4D08-A0A9-2E14BF0916E1}" destId="{44AFDCBD-6ED6-4F4C-933F-CF70A21E6849}" srcOrd="3" destOrd="0" presId="urn:microsoft.com/office/officeart/2005/8/layout/process3"/>
    <dgm:cxn modelId="{CF2F2E79-2876-4E5E-9775-1FC5B992BB4F}" type="presParOf" srcId="{44AFDCBD-6ED6-4F4C-933F-CF70A21E6849}" destId="{DF6D2911-6BE4-4D8F-8EFD-64D142FCEB68}" srcOrd="0" destOrd="0" presId="urn:microsoft.com/office/officeart/2005/8/layout/process3"/>
    <dgm:cxn modelId="{BC17BB7F-09DA-4FBA-97C6-5F4ADF53AB15}" type="presParOf" srcId="{E036B174-58CD-4D08-A0A9-2E14BF0916E1}" destId="{CBB25511-E678-43BF-BC8F-6447E0A2A31A}" srcOrd="4" destOrd="0" presId="urn:microsoft.com/office/officeart/2005/8/layout/process3"/>
    <dgm:cxn modelId="{0CAFA822-0513-47F5-B327-155254862621}" type="presParOf" srcId="{CBB25511-E678-43BF-BC8F-6447E0A2A31A}" destId="{63C6FADA-E84F-417B-89FC-EA30250EE4CB}" srcOrd="0" destOrd="0" presId="urn:microsoft.com/office/officeart/2005/8/layout/process3"/>
    <dgm:cxn modelId="{D64F000D-39E6-4F88-9D4A-40C0F44B9B0C}" type="presParOf" srcId="{CBB25511-E678-43BF-BC8F-6447E0A2A31A}" destId="{1C5E7782-DEF3-4763-8C0B-58285103CB3C}" srcOrd="1" destOrd="0" presId="urn:microsoft.com/office/officeart/2005/8/layout/process3"/>
    <dgm:cxn modelId="{79A109FF-E478-4CA0-892F-5FDDD5A936E5}" type="presParOf" srcId="{CBB25511-E678-43BF-BC8F-6447E0A2A31A}" destId="{3BB3375A-01B4-4418-BDB0-8E4038D4CB8A}" srcOrd="2" destOrd="0" presId="urn:microsoft.com/office/officeart/2005/8/layout/process3"/>
    <dgm:cxn modelId="{6AD9957B-E35F-4A4E-B3F2-25DCDCA719E4}" type="presParOf" srcId="{E036B174-58CD-4D08-A0A9-2E14BF0916E1}" destId="{E12CEBEF-A8AE-4EC8-932A-0C728F7B6EFA}" srcOrd="5" destOrd="0" presId="urn:microsoft.com/office/officeart/2005/8/layout/process3"/>
    <dgm:cxn modelId="{C7FC0C8D-16F1-424E-BE83-EFBCE3720280}" type="presParOf" srcId="{E12CEBEF-A8AE-4EC8-932A-0C728F7B6EFA}" destId="{E7FA4530-6344-4F4A-ABCD-46777D1C3016}" srcOrd="0" destOrd="0" presId="urn:microsoft.com/office/officeart/2005/8/layout/process3"/>
    <dgm:cxn modelId="{2AE98A35-9BD6-4870-BC09-036F00B36A27}" type="presParOf" srcId="{E036B174-58CD-4D08-A0A9-2E14BF0916E1}" destId="{D3717820-3312-4DEE-89A3-9CC703EA18DE}" srcOrd="6" destOrd="0" presId="urn:microsoft.com/office/officeart/2005/8/layout/process3"/>
    <dgm:cxn modelId="{912C284B-CCB4-4CEC-9BC9-1119790C90AE}" type="presParOf" srcId="{D3717820-3312-4DEE-89A3-9CC703EA18DE}" destId="{B809883B-292B-43D8-B36F-53CDED2A8260}" srcOrd="0" destOrd="0" presId="urn:microsoft.com/office/officeart/2005/8/layout/process3"/>
    <dgm:cxn modelId="{3453470D-577C-4F86-8ACA-B3174215C80D}" type="presParOf" srcId="{D3717820-3312-4DEE-89A3-9CC703EA18DE}" destId="{A53C2C80-6E70-496A-B765-FDBE66CB9611}" srcOrd="1" destOrd="0" presId="urn:microsoft.com/office/officeart/2005/8/layout/process3"/>
    <dgm:cxn modelId="{589D9B1C-5BA0-4BDB-AF92-0BA745D572B0}" type="presParOf" srcId="{D3717820-3312-4DEE-89A3-9CC703EA18DE}" destId="{5235C1EF-ADB7-4070-99DD-1F3EE1CCCD26}" srcOrd="2" destOrd="0" presId="urn:microsoft.com/office/officeart/2005/8/layout/process3"/>
    <dgm:cxn modelId="{F88CCF7C-26FD-4AA3-87A6-808961B06FF3}" type="presParOf" srcId="{E036B174-58CD-4D08-A0A9-2E14BF0916E1}" destId="{5BFF508B-4EDA-4CD1-B9E6-2EEB4E9871D6}" srcOrd="7" destOrd="0" presId="urn:microsoft.com/office/officeart/2005/8/layout/process3"/>
    <dgm:cxn modelId="{0BE8291A-0485-4BE6-9FCE-71BA7064A6B9}" type="presParOf" srcId="{5BFF508B-4EDA-4CD1-B9E6-2EEB4E9871D6}" destId="{A707F7C0-A625-4D3E-B470-4DDCA0AF3D0A}" srcOrd="0" destOrd="0" presId="urn:microsoft.com/office/officeart/2005/8/layout/process3"/>
    <dgm:cxn modelId="{F9E4631B-80FE-44CA-A196-E1F24E207E05}" type="presParOf" srcId="{E036B174-58CD-4D08-A0A9-2E14BF0916E1}" destId="{234C38C8-8834-47CA-AA00-4DA907F26258}" srcOrd="8" destOrd="0" presId="urn:microsoft.com/office/officeart/2005/8/layout/process3"/>
    <dgm:cxn modelId="{AB0280E4-E2B8-4372-875F-02A7C09E8A88}" type="presParOf" srcId="{234C38C8-8834-47CA-AA00-4DA907F26258}" destId="{161717E1-9DA3-4EAF-A3DB-150AAC970EAB}" srcOrd="0" destOrd="0" presId="urn:microsoft.com/office/officeart/2005/8/layout/process3"/>
    <dgm:cxn modelId="{9C26B726-F6E9-499F-A492-094597107CAB}" type="presParOf" srcId="{234C38C8-8834-47CA-AA00-4DA907F26258}" destId="{879DFE63-928C-4E2E-95BF-6FDB922BB74C}" srcOrd="1" destOrd="0" presId="urn:microsoft.com/office/officeart/2005/8/layout/process3"/>
    <dgm:cxn modelId="{F92EF291-505B-4FEB-B380-12C775493C11}" type="presParOf" srcId="{234C38C8-8834-47CA-AA00-4DA907F26258}" destId="{B5B5B525-2015-4B72-A457-B25DCFF8D10F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770FE-10FC-458E-ADA1-5C7B9D092237}">
      <dsp:nvSpPr>
        <dsp:cNvPr id="0" name=""/>
        <dsp:cNvSpPr/>
      </dsp:nvSpPr>
      <dsp:spPr>
        <a:xfrm>
          <a:off x="6294" y="11477"/>
          <a:ext cx="1420166" cy="993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03 février 2023</a:t>
          </a:r>
        </a:p>
      </dsp:txBody>
      <dsp:txXfrm>
        <a:off x="6294" y="11477"/>
        <a:ext cx="1420166" cy="568066"/>
      </dsp:txXfrm>
    </dsp:sp>
    <dsp:sp modelId="{C4538832-2C26-4544-B191-F89929BACE7D}">
      <dsp:nvSpPr>
        <dsp:cNvPr id="0" name=""/>
        <dsp:cNvSpPr/>
      </dsp:nvSpPr>
      <dsp:spPr>
        <a:xfrm>
          <a:off x="297171" y="579543"/>
          <a:ext cx="1420166" cy="132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Lancement de la consultation</a:t>
          </a:r>
        </a:p>
      </dsp:txBody>
      <dsp:txXfrm>
        <a:off x="335973" y="618345"/>
        <a:ext cx="1342562" cy="1247196"/>
      </dsp:txXfrm>
    </dsp:sp>
    <dsp:sp modelId="{20632C93-0E9A-4454-ABFB-6FC99E3C9C10}">
      <dsp:nvSpPr>
        <dsp:cNvPr id="0" name=""/>
        <dsp:cNvSpPr/>
      </dsp:nvSpPr>
      <dsp:spPr>
        <a:xfrm>
          <a:off x="1641753" y="118720"/>
          <a:ext cx="456419" cy="3535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1641753" y="189436"/>
        <a:ext cx="350345" cy="212148"/>
      </dsp:txXfrm>
    </dsp:sp>
    <dsp:sp modelId="{C0C9E3AA-0E5D-4EDB-ACC1-E265B033756C}">
      <dsp:nvSpPr>
        <dsp:cNvPr id="0" name=""/>
        <dsp:cNvSpPr/>
      </dsp:nvSpPr>
      <dsp:spPr>
        <a:xfrm>
          <a:off x="2287629" y="11477"/>
          <a:ext cx="1420166" cy="993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15 mars 2023 </a:t>
          </a:r>
        </a:p>
      </dsp:txBody>
      <dsp:txXfrm>
        <a:off x="2287629" y="11477"/>
        <a:ext cx="1420166" cy="568066"/>
      </dsp:txXfrm>
    </dsp:sp>
    <dsp:sp modelId="{015E1407-3909-40BF-B66E-2C675D6F0D3B}">
      <dsp:nvSpPr>
        <dsp:cNvPr id="0" name=""/>
        <dsp:cNvSpPr/>
      </dsp:nvSpPr>
      <dsp:spPr>
        <a:xfrm>
          <a:off x="2578507" y="579543"/>
          <a:ext cx="1420166" cy="132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Point d'étape au MIPIM </a:t>
          </a:r>
        </a:p>
      </dsp:txBody>
      <dsp:txXfrm>
        <a:off x="2617309" y="618345"/>
        <a:ext cx="1342562" cy="1247196"/>
      </dsp:txXfrm>
    </dsp:sp>
    <dsp:sp modelId="{44AFDCBD-6ED6-4F4C-933F-CF70A21E6849}">
      <dsp:nvSpPr>
        <dsp:cNvPr id="0" name=""/>
        <dsp:cNvSpPr/>
      </dsp:nvSpPr>
      <dsp:spPr>
        <a:xfrm>
          <a:off x="3923088" y="118720"/>
          <a:ext cx="456419" cy="3535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3923088" y="189436"/>
        <a:ext cx="350345" cy="212148"/>
      </dsp:txXfrm>
    </dsp:sp>
    <dsp:sp modelId="{1C5E7782-DEF3-4763-8C0B-58285103CB3C}">
      <dsp:nvSpPr>
        <dsp:cNvPr id="0" name=""/>
        <dsp:cNvSpPr/>
      </dsp:nvSpPr>
      <dsp:spPr>
        <a:xfrm>
          <a:off x="4568964" y="11477"/>
          <a:ext cx="1420166" cy="993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 mars 2023</a:t>
          </a:r>
        </a:p>
      </dsp:txBody>
      <dsp:txXfrm>
        <a:off x="4568964" y="11477"/>
        <a:ext cx="1420166" cy="568066"/>
      </dsp:txXfrm>
    </dsp:sp>
    <dsp:sp modelId="{3BB3375A-01B4-4418-BDB0-8E4038D4CB8A}">
      <dsp:nvSpPr>
        <dsp:cNvPr id="0" name=""/>
        <dsp:cNvSpPr/>
      </dsp:nvSpPr>
      <dsp:spPr>
        <a:xfrm>
          <a:off x="4859842" y="579543"/>
          <a:ext cx="1420166" cy="132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Date limite de remise des contributions </a:t>
          </a:r>
        </a:p>
      </dsp:txBody>
      <dsp:txXfrm>
        <a:off x="4898644" y="618345"/>
        <a:ext cx="1342562" cy="1247196"/>
      </dsp:txXfrm>
    </dsp:sp>
    <dsp:sp modelId="{E12CEBEF-A8AE-4EC8-932A-0C728F7B6EFA}">
      <dsp:nvSpPr>
        <dsp:cNvPr id="0" name=""/>
        <dsp:cNvSpPr/>
      </dsp:nvSpPr>
      <dsp:spPr>
        <a:xfrm>
          <a:off x="6204423" y="118720"/>
          <a:ext cx="456419" cy="3535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6204423" y="189436"/>
        <a:ext cx="350345" cy="212148"/>
      </dsp:txXfrm>
    </dsp:sp>
    <dsp:sp modelId="{A53C2C80-6E70-496A-B765-FDBE66CB9611}">
      <dsp:nvSpPr>
        <dsp:cNvPr id="0" name=""/>
        <dsp:cNvSpPr/>
      </dsp:nvSpPr>
      <dsp:spPr>
        <a:xfrm>
          <a:off x="6850300" y="11477"/>
          <a:ext cx="1420166" cy="993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Mai 2023 </a:t>
          </a:r>
        </a:p>
      </dsp:txBody>
      <dsp:txXfrm>
        <a:off x="6850300" y="11477"/>
        <a:ext cx="1420166" cy="568066"/>
      </dsp:txXfrm>
    </dsp:sp>
    <dsp:sp modelId="{5235C1EF-ADB7-4070-99DD-1F3EE1CCCD26}">
      <dsp:nvSpPr>
        <dsp:cNvPr id="0" name=""/>
        <dsp:cNvSpPr/>
      </dsp:nvSpPr>
      <dsp:spPr>
        <a:xfrm>
          <a:off x="7141177" y="579543"/>
          <a:ext cx="1420166" cy="132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Restitution générale </a:t>
          </a:r>
        </a:p>
      </dsp:txBody>
      <dsp:txXfrm>
        <a:off x="7179979" y="618345"/>
        <a:ext cx="1342562" cy="1247196"/>
      </dsp:txXfrm>
    </dsp:sp>
    <dsp:sp modelId="{5BFF508B-4EDA-4CD1-B9E6-2EEB4E9871D6}">
      <dsp:nvSpPr>
        <dsp:cNvPr id="0" name=""/>
        <dsp:cNvSpPr/>
      </dsp:nvSpPr>
      <dsp:spPr>
        <a:xfrm>
          <a:off x="8485759" y="118720"/>
          <a:ext cx="456419" cy="3535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8485759" y="189436"/>
        <a:ext cx="350345" cy="212148"/>
      </dsp:txXfrm>
    </dsp:sp>
    <dsp:sp modelId="{879DFE63-928C-4E2E-95BF-6FDB922BB74C}">
      <dsp:nvSpPr>
        <dsp:cNvPr id="0" name=""/>
        <dsp:cNvSpPr/>
      </dsp:nvSpPr>
      <dsp:spPr>
        <a:xfrm>
          <a:off x="9131635" y="11477"/>
          <a:ext cx="1420166" cy="9936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Décembre 2023</a:t>
          </a:r>
        </a:p>
      </dsp:txBody>
      <dsp:txXfrm>
        <a:off x="9131635" y="11477"/>
        <a:ext cx="1420166" cy="568066"/>
      </dsp:txXfrm>
    </dsp:sp>
    <dsp:sp modelId="{B5B5B525-2015-4B72-A457-B25DCFF8D10F}">
      <dsp:nvSpPr>
        <dsp:cNvPr id="0" name=""/>
        <dsp:cNvSpPr/>
      </dsp:nvSpPr>
      <dsp:spPr>
        <a:xfrm>
          <a:off x="9422512" y="579543"/>
          <a:ext cx="1420166" cy="1324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 dirty="0"/>
            <a:t>Lancement consultation foncier au SIMI</a:t>
          </a:r>
        </a:p>
      </dsp:txBody>
      <dsp:txXfrm>
        <a:off x="9461314" y="618345"/>
        <a:ext cx="1342562" cy="12471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587" y="0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30F766F2-4839-4B47-8FBE-184373B35DB9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587" y="9432766"/>
            <a:ext cx="2947088" cy="497047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DCE7E9E9-69E3-44DF-B095-E2CF79B9FB0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38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5581" tIns="47791" rIns="95581" bIns="4779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5581" tIns="47791" rIns="95581" bIns="47791" rtlCol="0"/>
          <a:lstStyle>
            <a:lvl1pPr algn="r">
              <a:defRPr sz="1300"/>
            </a:lvl1pPr>
          </a:lstStyle>
          <a:p>
            <a:fld id="{AF5853AF-7E58-024B-B981-EEFBFF482BE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81" tIns="47791" rIns="95581" bIns="4779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5581" tIns="47791" rIns="95581" bIns="47791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1601"/>
            <a:ext cx="2946347" cy="498214"/>
          </a:xfrm>
          <a:prstGeom prst="rect">
            <a:avLst/>
          </a:prstGeom>
        </p:spPr>
        <p:txBody>
          <a:bodyPr vert="horz" lIns="95581" tIns="47791" rIns="95581" bIns="4779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3" y="9431601"/>
            <a:ext cx="2946347" cy="498214"/>
          </a:xfrm>
          <a:prstGeom prst="rect">
            <a:avLst/>
          </a:prstGeom>
        </p:spPr>
        <p:txBody>
          <a:bodyPr vert="horz" lIns="95581" tIns="47791" rIns="95581" bIns="47791" rtlCol="0" anchor="b"/>
          <a:lstStyle>
            <a:lvl1pPr algn="r">
              <a:defRPr sz="1300"/>
            </a:lvl1pPr>
          </a:lstStyle>
          <a:p>
            <a:fld id="{0E253F9A-8357-A242-B1B2-05A330C214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154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53F9A-8357-A242-B1B2-05A330C214A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870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8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23F4B80-0DF6-8644-B698-5E589A4D6C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30673"/>
            <a:ext cx="12192000" cy="342732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DA5AAC-4202-0846-862A-04674748C9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43030"/>
            <a:ext cx="4685157" cy="39752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A694225-B009-1847-A6B6-1C8CD0BDB6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6" y="6035000"/>
            <a:ext cx="2005676" cy="509133"/>
          </a:xfrm>
          <a:prstGeom prst="rect">
            <a:avLst/>
          </a:prstGeom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B761E61C-13B4-4450-8129-9D68D8E9B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5157" y="2127335"/>
            <a:ext cx="7506843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66F66D4-B36C-46BC-AE4C-206C36117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DC82-18E0-9A4F-9958-911BB7B934DC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B03C763-2679-4606-AE05-DA96E553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A402537-5A91-447E-9907-A8F77A739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287DF-4C0E-7B43-8EB6-97CB2793FF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90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0549847-D7CF-4365-89FC-E7919BF7DD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318"/>
            <a:ext cx="12192000" cy="685074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214937" y="441325"/>
            <a:ext cx="6791325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914900" y="4876799"/>
            <a:ext cx="7200900" cy="113982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9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8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8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7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6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377D3-8DD5-214F-992A-735035B312DC}" type="datetimeFigureOut">
              <a:rPr lang="fr-FR" smtClean="0"/>
              <a:t>03/02/2023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B8D0-EE01-9B4D-8B00-DB03CBB2B7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054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6DC83772-3604-435E-B36F-216ABB669A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28"/>
            <a:ext cx="12192000" cy="6850743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14950" y="4600575"/>
            <a:ext cx="6791325" cy="1131887"/>
          </a:xfrm>
        </p:spPr>
        <p:txBody>
          <a:bodyPr/>
          <a:lstStyle>
            <a:lvl1pPr algn="r"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28750" y="5732462"/>
            <a:ext cx="10687050" cy="568324"/>
          </a:xfrm>
        </p:spPr>
        <p:txBody>
          <a:bodyPr/>
          <a:lstStyle>
            <a:lvl1pPr marL="0" indent="0" algn="r">
              <a:buNone/>
              <a:defRPr>
                <a:solidFill>
                  <a:srgbClr val="DC4013"/>
                </a:solidFill>
              </a:defRPr>
            </a:lvl1pPr>
            <a:lvl2pPr marL="489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8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8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7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6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377D3-8DD5-214F-992A-735035B312DC}" type="datetimeFigureOut">
              <a:rPr lang="fr-FR" smtClean="0"/>
              <a:t>03/02/2023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DB8D0-EE01-9B4D-8B00-DB03CBB2B7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5256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E123885-EC27-E04E-8DA5-DB3C8447C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21726"/>
            <a:ext cx="4339244" cy="184089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D9080B-2C9A-9841-8AC8-53C63FA9870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" y="6151418"/>
            <a:ext cx="2099891" cy="4127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2FEAF7F1-26D1-7E46-8ED3-4DFC51511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3196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43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241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146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6015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12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461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9066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70432" y="3852672"/>
            <a:ext cx="9777984" cy="85344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23F4B80-0DF6-8644-B698-5E589A4D6C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30673"/>
            <a:ext cx="12192000" cy="342732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336F2C4-4ACC-EC44-BF7B-287CFD5484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43030"/>
            <a:ext cx="4685157" cy="39752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C4E1FFE-F5F8-FB4E-8E2F-6E8F301A22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6" y="6035000"/>
            <a:ext cx="2005676" cy="509133"/>
          </a:xfrm>
          <a:prstGeom prst="rect">
            <a:avLst/>
          </a:prstGeom>
        </p:spPr>
      </p:pic>
      <p:sp>
        <p:nvSpPr>
          <p:cNvPr id="7" name="Titre 4">
            <a:extLst>
              <a:ext uri="{FF2B5EF4-FFF2-40B4-BE49-F238E27FC236}">
                <a16:creationId xmlns:a16="http://schemas.microsoft.com/office/drawing/2014/main" id="{C55E050F-1938-4672-B846-CD8B6B717DBC}"/>
              </a:ext>
            </a:extLst>
          </p:cNvPr>
          <p:cNvSpPr txBox="1">
            <a:spLocks/>
          </p:cNvSpPr>
          <p:nvPr userDrawn="1"/>
        </p:nvSpPr>
        <p:spPr>
          <a:xfrm>
            <a:off x="4685157" y="2127335"/>
            <a:ext cx="7506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CA9ED1-E1A4-4B7D-8F87-737FD3033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2DC82-18E0-9A4F-9958-911BB7B934DC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84C78B3-A20E-42CF-B539-297FEF36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014A26A-EC0F-478A-AEAB-74A9448C4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287DF-4C0E-7B43-8EB6-97CB2793FF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1725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622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02578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3747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467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302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7803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586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6102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6316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56F6B8DB-0EAE-E746-AA3D-6D4BFD09E2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17108"/>
            <a:ext cx="4339245" cy="184089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D9080B-2C9A-9841-8AC8-53C63FA987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" y="6151418"/>
            <a:ext cx="2099891" cy="4127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38F031C-E6C4-094C-B737-7D5BEB9893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837" y="6135540"/>
            <a:ext cx="3490653" cy="42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70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95049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614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40658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0546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60612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321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0234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54081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09217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9115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56F6B8DB-0EAE-E746-AA3D-6D4BFD09E2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17108"/>
            <a:ext cx="4339245" cy="184089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D9080B-2C9A-9841-8AC8-53C63FA987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" y="6151418"/>
            <a:ext cx="2099891" cy="4127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313847EF-BCE8-4BE7-9A4F-586097E9DF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0000"/>
            <a:ext cx="10429875" cy="45036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Titre 4">
            <a:extLst>
              <a:ext uri="{FF2B5EF4-FFF2-40B4-BE49-F238E27FC236}">
                <a16:creationId xmlns:a16="http://schemas.microsoft.com/office/drawing/2014/main" id="{24E5E49E-F2E0-4CD2-903E-F7D0FAA4D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6315304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49493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003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66829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7844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75537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13732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9537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76985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4359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897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E123885-EC27-E04E-8DA5-DB3C8447CA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21726"/>
            <a:ext cx="4339244" cy="184089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D9080B-2C9A-9841-8AC8-53C63FA987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" y="6151418"/>
            <a:ext cx="2099891" cy="4127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38F031C-E6C4-094C-B737-7D5BEB9893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837" y="6135540"/>
            <a:ext cx="3490653" cy="42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5384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1071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4914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50959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6547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40805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04749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170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E123885-EC27-E04E-8DA5-DB3C8447CA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21726"/>
            <a:ext cx="4339244" cy="184089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D9080B-2C9A-9841-8AC8-53C63FA987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15" y="6151418"/>
            <a:ext cx="2099891" cy="4127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55A0C5-6992-47C1-B964-E3405701B9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80"/>
            <a:ext cx="10429875" cy="45017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6FF0A50-AC09-4ADD-938E-5E8C96DF6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353531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49D98A7-0F81-AB4C-B576-ED86FD285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32" y="5029203"/>
            <a:ext cx="4335453" cy="185286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38F031C-E6C4-094C-B737-7D5BEB9893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7837" y="6135540"/>
            <a:ext cx="3490653" cy="42867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F1CC682-CDC4-B04E-994E-59C1DFCF6EA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56" y="6111472"/>
            <a:ext cx="2099891" cy="533049"/>
          </a:xfrm>
          <a:prstGeom prst="rect">
            <a:avLst/>
          </a:prstGeom>
        </p:spPr>
      </p:pic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9648909E-DBCA-46C4-A9E4-830C3675FF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0000"/>
            <a:ext cx="10429875" cy="4503600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Titre 4">
            <a:extLst>
              <a:ext uri="{FF2B5EF4-FFF2-40B4-BE49-F238E27FC236}">
                <a16:creationId xmlns:a16="http://schemas.microsoft.com/office/drawing/2014/main" id="{9E5DF0CF-C31E-461F-9F9D-4069C796C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200394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49D98A7-0F81-AB4C-B576-ED86FD285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32" y="5029203"/>
            <a:ext cx="4335453" cy="185286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F1CC682-CDC4-B04E-994E-59C1DFCF6E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56" y="6111472"/>
            <a:ext cx="2099891" cy="533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18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2D65367-37FE-014E-9858-B75EDEF131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608"/>
            <a:ext cx="794113" cy="67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21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2DC82-18E0-9A4F-9958-911BB7B934DC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287DF-4C0E-7B43-8EB6-97CB2793FF8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25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726" r:id="rId2"/>
    <p:sldLayoutId id="2147483727" r:id="rId3"/>
    <p:sldLayoutId id="2147483730" r:id="rId4"/>
    <p:sldLayoutId id="2147483728" r:id="rId5"/>
    <p:sldLayoutId id="2147483733" r:id="rId6"/>
    <p:sldLayoutId id="2147483731" r:id="rId7"/>
    <p:sldLayoutId id="2147483732" r:id="rId8"/>
    <p:sldLayoutId id="2147483729" r:id="rId9"/>
    <p:sldLayoutId id="2147483734" r:id="rId10"/>
    <p:sldLayoutId id="2147483736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Irma Text Std" charset="0"/>
          <a:ea typeface="Irma Text Std" charset="0"/>
          <a:cs typeface="Irma Text Std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467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3659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8ABC5-7B8F-4A59-87F5-5C55E28C995F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8C317-2E9D-46A3-A9A1-3C789C86A2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3754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762A8-DD34-4B3D-915D-794E97BCC38B}" type="datetimeFigureOut">
              <a:rPr lang="fr-FR" smtClean="0"/>
              <a:t>03/02/2023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751C1-881E-4CC8-91BA-E4574B4112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310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3" Type="http://schemas.openxmlformats.org/officeDocument/2006/relationships/image" Target="../media/image17.svg"/><Relationship Id="rId21" Type="http://schemas.openxmlformats.org/officeDocument/2006/relationships/image" Target="../media/image35.sv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rdeaux-euratlantique.fr/actualites-agenda/detail/le-top-lancement-appel-a-contribution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mailto:marc.hemeret@union-habitat.org" TargetMode="External"/><Relationship Id="rId7" Type="http://schemas.openxmlformats.org/officeDocument/2006/relationships/diagramColors" Target="../diagrams/colors1.xml"/><Relationship Id="rId2" Type="http://schemas.openxmlformats.org/officeDocument/2006/relationships/hyperlink" Target="mailto:contact@fpi-na.fr" TargetMode="Externa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3BDBE38-0E41-428D-A0A5-6690FA1DA4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1863" y="4521757"/>
            <a:ext cx="5493937" cy="1377973"/>
          </a:xfrm>
        </p:spPr>
        <p:txBody>
          <a:bodyPr>
            <a:normAutofit/>
          </a:bodyPr>
          <a:lstStyle/>
          <a:p>
            <a:r>
              <a:rPr lang="fr-FR" dirty="0" err="1"/>
              <a:t>TOp</a:t>
            </a:r>
            <a:r>
              <a:rPr lang="fr-FR" dirty="0"/>
              <a:t>!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4D851940-8780-4056-A561-50358C75E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8750" y="6016624"/>
            <a:ext cx="10687050" cy="568324"/>
          </a:xfrm>
        </p:spPr>
        <p:txBody>
          <a:bodyPr/>
          <a:lstStyle/>
          <a:p>
            <a:r>
              <a:rPr lang="fr-FR" dirty="0">
                <a:solidFill>
                  <a:srgbClr val="F38217"/>
                </a:solidFill>
              </a:rPr>
              <a:t>Présentation</a:t>
            </a:r>
          </a:p>
        </p:txBody>
      </p:sp>
    </p:spTree>
    <p:extLst>
      <p:ext uri="{BB962C8B-B14F-4D97-AF65-F5344CB8AC3E}">
        <p14:creationId xmlns:p14="http://schemas.microsoft.com/office/powerpoint/2010/main" val="507888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587FA8F-C856-D99A-46DF-8E581DCE056B}"/>
              </a:ext>
            </a:extLst>
          </p:cNvPr>
          <p:cNvSpPr/>
          <p:nvPr/>
        </p:nvSpPr>
        <p:spPr>
          <a:xfrm>
            <a:off x="1257300" y="3601941"/>
            <a:ext cx="10429875" cy="23933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80"/>
            <a:ext cx="10429875" cy="464400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500"/>
              </a:spcBef>
              <a:buNone/>
            </a:pPr>
            <a:r>
              <a:rPr lang="fr-FR" sz="1800" b="1" dirty="0">
                <a:solidFill>
                  <a:schemeClr val="accent6">
                    <a:lumMod val="75000"/>
                  </a:schemeClr>
                </a:solidFill>
              </a:rPr>
              <a:t>Plusieurs scénarios de programmation :</a:t>
            </a:r>
          </a:p>
          <a:p>
            <a:pPr>
              <a:spcBef>
                <a:spcPts val="500"/>
              </a:spcBef>
            </a:pPr>
            <a:r>
              <a:rPr lang="fr-FR" sz="1800" dirty="0"/>
              <a:t>Pour étudier la </a:t>
            </a:r>
            <a:r>
              <a:rPr lang="fr-FR" sz="1800" dirty="0">
                <a:solidFill>
                  <a:srgbClr val="5EA34E"/>
                </a:solidFill>
              </a:rPr>
              <a:t>diversité des opérations </a:t>
            </a:r>
            <a:r>
              <a:rPr lang="fr-FR" sz="1800" dirty="0"/>
              <a:t>pouvant être programmées sur l’OIN : accession, mixte accession et VEFA LLS, 100% LLS MOD, mixte LLS et accession sociale</a:t>
            </a:r>
          </a:p>
          <a:p>
            <a:pPr>
              <a:spcBef>
                <a:spcPts val="500"/>
              </a:spcBef>
            </a:pPr>
            <a:r>
              <a:rPr lang="fr-FR" sz="1800" dirty="0"/>
              <a:t>Pour tenir les </a:t>
            </a:r>
            <a:r>
              <a:rPr lang="fr-FR" sz="1800" dirty="0">
                <a:solidFill>
                  <a:srgbClr val="5EA34E"/>
                </a:solidFill>
              </a:rPr>
              <a:t>grands équilibres programmatiques </a:t>
            </a:r>
            <a:r>
              <a:rPr lang="fr-FR" sz="1800" dirty="0"/>
              <a:t>: 35% de LLS (25% sur Floirac), 20 à 30% d’accession encadrée et 45% d’accession libre</a:t>
            </a:r>
          </a:p>
          <a:p>
            <a:pPr>
              <a:spcBef>
                <a:spcPts val="500"/>
              </a:spcBef>
            </a:pPr>
            <a:r>
              <a:rPr lang="fr-FR" sz="1800" dirty="0"/>
              <a:t>2 </a:t>
            </a:r>
            <a:r>
              <a:rPr lang="fr-FR" sz="1800" dirty="0">
                <a:solidFill>
                  <a:srgbClr val="5EA34E"/>
                </a:solidFill>
              </a:rPr>
              <a:t>localisations</a:t>
            </a:r>
            <a:r>
              <a:rPr lang="fr-FR" sz="1800" dirty="0"/>
              <a:t> : Bordeaux/Bègles et Floirac pour intégrer une mixité sociale et des charges foncières différenciées</a:t>
            </a:r>
          </a:p>
          <a:p>
            <a:pPr>
              <a:spcBef>
                <a:spcPts val="500"/>
              </a:spcBef>
            </a:pPr>
            <a:r>
              <a:rPr lang="fr-FR" sz="1800" dirty="0"/>
              <a:t>Une répartition typologique et une taille minimale des logements imposées</a:t>
            </a:r>
          </a:p>
          <a:p>
            <a:pPr marL="0" indent="0">
              <a:spcBef>
                <a:spcPts val="500"/>
              </a:spcBef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Les attentes de l’EPA :</a:t>
            </a:r>
          </a:p>
          <a:p>
            <a:pPr lvl="1"/>
            <a:r>
              <a:rPr lang="fr-FR" sz="1400" dirty="0"/>
              <a:t>Préciser la part des produits d’</a:t>
            </a:r>
            <a:r>
              <a:rPr lang="fr-FR" sz="1400" dirty="0">
                <a:solidFill>
                  <a:srgbClr val="5EA34E"/>
                </a:solidFill>
              </a:rPr>
              <a:t>accession encadrée</a:t>
            </a:r>
            <a:r>
              <a:rPr lang="fr-FR" sz="1400" dirty="0"/>
              <a:t> et si la proportion globale est crédible ou à ajuster (sans toucher au LLS)</a:t>
            </a:r>
          </a:p>
          <a:p>
            <a:pPr lvl="1"/>
            <a:r>
              <a:rPr lang="fr-FR" sz="1400" dirty="0"/>
              <a:t>Commenter si le développement de </a:t>
            </a:r>
            <a:r>
              <a:rPr lang="fr-FR" sz="1400" dirty="0">
                <a:solidFill>
                  <a:srgbClr val="5EA34E"/>
                </a:solidFill>
              </a:rPr>
              <a:t>LLI</a:t>
            </a:r>
            <a:r>
              <a:rPr lang="fr-FR" sz="1400" dirty="0"/>
              <a:t> ou de </a:t>
            </a:r>
            <a:r>
              <a:rPr lang="fr-FR" sz="1400" dirty="0">
                <a:solidFill>
                  <a:srgbClr val="5EA34E"/>
                </a:solidFill>
              </a:rPr>
              <a:t>vente en bloc </a:t>
            </a:r>
            <a:r>
              <a:rPr lang="fr-FR" sz="1400" dirty="0"/>
              <a:t>a un intérêt et dans quelle proportion</a:t>
            </a:r>
          </a:p>
          <a:p>
            <a:pPr lvl="1"/>
            <a:r>
              <a:rPr lang="fr-FR" sz="1400" dirty="0"/>
              <a:t>Pour Bordeaux, décrire l’impact de passer à </a:t>
            </a:r>
            <a:r>
              <a:rPr lang="fr-FR" sz="1400" dirty="0">
                <a:solidFill>
                  <a:srgbClr val="5EA34E"/>
                </a:solidFill>
              </a:rPr>
              <a:t>40% LLS </a:t>
            </a:r>
            <a:r>
              <a:rPr lang="fr-FR" sz="1400" dirty="0"/>
              <a:t>dans les scénarios mixtes</a:t>
            </a:r>
          </a:p>
          <a:p>
            <a:pPr lvl="1"/>
            <a:r>
              <a:rPr lang="fr-FR" sz="1400" dirty="0"/>
              <a:t>Quelle </a:t>
            </a:r>
            <a:r>
              <a:rPr lang="fr-FR" sz="1400" dirty="0">
                <a:solidFill>
                  <a:srgbClr val="5EA34E"/>
                </a:solidFill>
              </a:rPr>
              <a:t>taille d’opérations </a:t>
            </a:r>
            <a:r>
              <a:rPr lang="fr-FR" sz="1400" dirty="0"/>
              <a:t>(min et/ou max en SDP ou nb de logements) permettrait de crédibiliser les scénarios de programmation ?</a:t>
            </a:r>
          </a:p>
          <a:p>
            <a:pPr lvl="1"/>
            <a:r>
              <a:rPr lang="fr-FR" sz="1400" dirty="0"/>
              <a:t>En tenant compte du bilan, identifier le seuil de</a:t>
            </a:r>
            <a:r>
              <a:rPr lang="fr-FR" sz="1400" dirty="0">
                <a:solidFill>
                  <a:srgbClr val="5EA34E"/>
                </a:solidFill>
              </a:rPr>
              <a:t> charge foncière </a:t>
            </a:r>
            <a:r>
              <a:rPr lang="fr-FR" sz="1400" dirty="0"/>
              <a:t>qui permettrait une meilleure atteinte des ambitions environnementales. Quelle CF et quel niveau d’ambitions ?</a:t>
            </a:r>
          </a:p>
          <a:p>
            <a:pPr lvl="1"/>
            <a:r>
              <a:rPr lang="fr-FR" sz="1400" dirty="0"/>
              <a:t>Existe-t-il une </a:t>
            </a:r>
            <a:r>
              <a:rPr lang="fr-FR" sz="1400" dirty="0">
                <a:solidFill>
                  <a:srgbClr val="5EA34E"/>
                </a:solidFill>
              </a:rPr>
              <a:t>répartition typologique </a:t>
            </a:r>
            <a:r>
              <a:rPr lang="fr-FR" sz="1400" dirty="0"/>
              <a:t>et des </a:t>
            </a:r>
            <a:r>
              <a:rPr lang="fr-FR" sz="1400" dirty="0">
                <a:solidFill>
                  <a:srgbClr val="5EA34E"/>
                </a:solidFill>
              </a:rPr>
              <a:t>tailles de logement </a:t>
            </a:r>
            <a:r>
              <a:rPr lang="fr-FR" sz="1400" dirty="0"/>
              <a:t>permettant d’optimiser le bilan (coût et ambitions) ?</a:t>
            </a:r>
          </a:p>
        </p:txBody>
      </p:sp>
    </p:spTree>
    <p:extLst>
      <p:ext uri="{BB962C8B-B14F-4D97-AF65-F5344CB8AC3E}">
        <p14:creationId xmlns:p14="http://schemas.microsoft.com/office/powerpoint/2010/main" val="274145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:a16="http://schemas.microsoft.com/office/drawing/2014/main" id="{682A9EAC-12E4-E8BD-9E78-E760084CDDFA}"/>
              </a:ext>
            </a:extLst>
          </p:cNvPr>
          <p:cNvSpPr/>
          <p:nvPr/>
        </p:nvSpPr>
        <p:spPr>
          <a:xfrm>
            <a:off x="1257300" y="4341412"/>
            <a:ext cx="10429875" cy="16538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80"/>
            <a:ext cx="10429875" cy="464400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Ambitions environnementales :</a:t>
            </a:r>
          </a:p>
          <a:p>
            <a:r>
              <a:rPr lang="fr-FR" dirty="0"/>
              <a:t>Un socle d’ambitions renouvelé autour de 3 piliers cohérents entre eux :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solidFill>
                  <a:srgbClr val="5EA34E"/>
                </a:solidFill>
              </a:rPr>
              <a:t>Bas carbone </a:t>
            </a:r>
            <a:r>
              <a:rPr lang="fr-FR" dirty="0"/>
              <a:t>: mode constructif (bois notamment), en avance sur les seuils RE, avec le RCU et en introduisant le réemploi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solidFill>
                  <a:srgbClr val="5EA34E"/>
                </a:solidFill>
              </a:rPr>
              <a:t>Confort</a:t>
            </a:r>
            <a:r>
              <a:rPr lang="fr-FR" dirty="0"/>
              <a:t> : en lien avec les nouveaux modes constructifs (acoustique) et la RE (maximisation de la lumière naturelle), pour garantir la qualité d’usage (espaces extérieurs) et le confort d’été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solidFill>
                  <a:srgbClr val="5EA34E"/>
                </a:solidFill>
              </a:rPr>
              <a:t>Nature en ville </a:t>
            </a:r>
            <a:r>
              <a:rPr lang="fr-FR" dirty="0"/>
              <a:t>: en lien avec le confort (végétalisation, CBS) et les performances énergétiques (photovoltaïque) et pour favoriser la biodiversité (éclairage, aménités, strates et espèces plantées)</a:t>
            </a:r>
          </a:p>
          <a:p>
            <a:r>
              <a:rPr lang="fr-FR" dirty="0"/>
              <a:t>Une exigence de </a:t>
            </a:r>
            <a:r>
              <a:rPr lang="fr-FR" dirty="0">
                <a:solidFill>
                  <a:srgbClr val="5EA34E"/>
                </a:solidFill>
              </a:rPr>
              <a:t>démarche qualité </a:t>
            </a:r>
            <a:r>
              <a:rPr lang="fr-FR" dirty="0"/>
              <a:t>(certification) conservée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Les attentes de l’EPA :</a:t>
            </a:r>
          </a:p>
          <a:p>
            <a:pPr lvl="1"/>
            <a:r>
              <a:rPr lang="fr-FR" dirty="0"/>
              <a:t>Pour chaque scénario : </a:t>
            </a:r>
            <a:r>
              <a:rPr lang="fr-FR" dirty="0">
                <a:solidFill>
                  <a:srgbClr val="5EA34E"/>
                </a:solidFill>
              </a:rPr>
              <a:t>quelles ambitions maximales </a:t>
            </a:r>
            <a:r>
              <a:rPr lang="fr-FR" dirty="0"/>
              <a:t>sont possibles (en tenant la cohérence d’ensemble) ? Sous quelles conditions ? Selon quel équilibre/cohérence ?</a:t>
            </a:r>
          </a:p>
          <a:p>
            <a:pPr lvl="1"/>
            <a:r>
              <a:rPr lang="fr-FR" dirty="0"/>
              <a:t>Pour tenir les objectifs sous-jacents, existe-t-il des </a:t>
            </a:r>
            <a:r>
              <a:rPr lang="fr-FR" dirty="0">
                <a:solidFill>
                  <a:srgbClr val="5EA34E"/>
                </a:solidFill>
              </a:rPr>
              <a:t>moyens alternatifs </a:t>
            </a:r>
            <a:r>
              <a:rPr lang="fr-FR" dirty="0"/>
              <a:t>qui sembleraient plus judicieux ?</a:t>
            </a:r>
          </a:p>
          <a:p>
            <a:pPr lvl="1"/>
            <a:r>
              <a:rPr lang="fr-FR" dirty="0"/>
              <a:t>En commentaire : comment </a:t>
            </a:r>
            <a:r>
              <a:rPr lang="fr-FR" dirty="0">
                <a:solidFill>
                  <a:srgbClr val="5EA34E"/>
                </a:solidFill>
              </a:rPr>
              <a:t>maximiser les logements traversants </a:t>
            </a:r>
            <a:r>
              <a:rPr lang="fr-FR" dirty="0"/>
              <a:t>?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850"/>
            <a:ext cx="10515600" cy="648000"/>
          </a:xfrm>
        </p:spPr>
        <p:txBody>
          <a:bodyPr>
            <a:normAutofit fontScale="90000"/>
          </a:bodyPr>
          <a:lstStyle/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223064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37E5E7D-BF17-128E-C9B9-9DA88FF62CEC}"/>
              </a:ext>
            </a:extLst>
          </p:cNvPr>
          <p:cNvSpPr/>
          <p:nvPr/>
        </p:nvSpPr>
        <p:spPr>
          <a:xfrm>
            <a:off x="5290922" y="4149000"/>
            <a:ext cx="2196000" cy="792000"/>
          </a:xfrm>
          <a:prstGeom prst="roundRect">
            <a:avLst/>
          </a:prstGeom>
          <a:solidFill>
            <a:srgbClr val="5EA3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Biodiversité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8B37AB5-6752-04D6-9E11-678999385E71}"/>
              </a:ext>
            </a:extLst>
          </p:cNvPr>
          <p:cNvSpPr/>
          <p:nvPr/>
        </p:nvSpPr>
        <p:spPr>
          <a:xfrm>
            <a:off x="6779764" y="2531397"/>
            <a:ext cx="2196000" cy="792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Bas carbone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8767974B-5996-8056-ED97-59E3DAD5560C}"/>
              </a:ext>
            </a:extLst>
          </p:cNvPr>
          <p:cNvSpPr/>
          <p:nvPr/>
        </p:nvSpPr>
        <p:spPr>
          <a:xfrm>
            <a:off x="3823091" y="2708052"/>
            <a:ext cx="2196000" cy="79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Confort</a:t>
            </a:r>
          </a:p>
        </p:txBody>
      </p:sp>
      <p:pic>
        <p:nvPicPr>
          <p:cNvPr id="12" name="Graphique 11" descr="Soleil">
            <a:extLst>
              <a:ext uri="{FF2B5EF4-FFF2-40B4-BE49-F238E27FC236}">
                <a16:creationId xmlns:a16="http://schemas.microsoft.com/office/drawing/2014/main" id="{41EB8DEB-7C98-C930-11FE-5996907A61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6701" y="3333999"/>
            <a:ext cx="720000" cy="720000"/>
          </a:xfrm>
          <a:prstGeom prst="rect">
            <a:avLst/>
          </a:prstGeom>
        </p:spPr>
      </p:pic>
      <p:pic>
        <p:nvPicPr>
          <p:cNvPr id="14" name="Graphique 13" descr="Verres">
            <a:extLst>
              <a:ext uri="{FF2B5EF4-FFF2-40B4-BE49-F238E27FC236}">
                <a16:creationId xmlns:a16="http://schemas.microsoft.com/office/drawing/2014/main" id="{40F222BB-DCB8-89E9-95D1-8BD039F0570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5900" y="3320543"/>
            <a:ext cx="720000" cy="815348"/>
          </a:xfrm>
          <a:prstGeom prst="rect">
            <a:avLst/>
          </a:prstGeom>
        </p:spPr>
      </p:pic>
      <p:pic>
        <p:nvPicPr>
          <p:cNvPr id="16" name="Graphique 15" descr="Durabilité">
            <a:extLst>
              <a:ext uri="{FF2B5EF4-FFF2-40B4-BE49-F238E27FC236}">
                <a16:creationId xmlns:a16="http://schemas.microsoft.com/office/drawing/2014/main" id="{FA047CB0-6E99-6F4B-6170-C26692AB260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47759" y="3547442"/>
            <a:ext cx="720000" cy="720000"/>
          </a:xfrm>
          <a:prstGeom prst="rect">
            <a:avLst/>
          </a:prstGeom>
        </p:spPr>
      </p:pic>
      <p:pic>
        <p:nvPicPr>
          <p:cNvPr id="18" name="Graphique 17" descr="Sapin">
            <a:extLst>
              <a:ext uri="{FF2B5EF4-FFF2-40B4-BE49-F238E27FC236}">
                <a16:creationId xmlns:a16="http://schemas.microsoft.com/office/drawing/2014/main" id="{0A527266-B520-1A8D-3BCA-B0B86EF03FE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36638" y="2084116"/>
            <a:ext cx="720000" cy="720000"/>
          </a:xfrm>
          <a:prstGeom prst="rect">
            <a:avLst/>
          </a:prstGeom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EBAF5D4B-C590-74B5-8666-C59FAB0D877A}"/>
              </a:ext>
            </a:extLst>
          </p:cNvPr>
          <p:cNvSpPr/>
          <p:nvPr/>
        </p:nvSpPr>
        <p:spPr>
          <a:xfrm>
            <a:off x="8982172" y="5404837"/>
            <a:ext cx="2196000" cy="792000"/>
          </a:xfrm>
          <a:prstGeom prst="roundRect">
            <a:avLst/>
          </a:prstGeom>
          <a:solidFill>
            <a:srgbClr val="F0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+ Innovation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87CDA9E-A2FB-C8A6-3166-B757529A2123}"/>
              </a:ext>
            </a:extLst>
          </p:cNvPr>
          <p:cNvSpPr txBox="1"/>
          <p:nvPr/>
        </p:nvSpPr>
        <p:spPr>
          <a:xfrm>
            <a:off x="9532991" y="2242351"/>
            <a:ext cx="1791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Bois et biosourcé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1AE73ED-0DC1-BCB3-B39B-77CAF17CAD13}"/>
              </a:ext>
            </a:extLst>
          </p:cNvPr>
          <p:cNvSpPr txBox="1"/>
          <p:nvPr/>
        </p:nvSpPr>
        <p:spPr>
          <a:xfrm>
            <a:off x="9177531" y="3748443"/>
            <a:ext cx="107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Réemploi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0E36B3E-82D5-0326-8FEA-6D7F3BDC0EAA}"/>
              </a:ext>
            </a:extLst>
          </p:cNvPr>
          <p:cNvSpPr txBox="1"/>
          <p:nvPr/>
        </p:nvSpPr>
        <p:spPr>
          <a:xfrm>
            <a:off x="7339073" y="1457333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RE2020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D381AB0-238E-AEA5-E68C-CF5884CE065F}"/>
              </a:ext>
            </a:extLst>
          </p:cNvPr>
          <p:cNvSpPr txBox="1"/>
          <p:nvPr/>
        </p:nvSpPr>
        <p:spPr>
          <a:xfrm>
            <a:off x="8415869" y="1210085"/>
            <a:ext cx="1913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Ic</a:t>
            </a:r>
            <a:r>
              <a:rPr lang="fr-FR" dirty="0"/>
              <a:t> cons 2025 -50kg</a:t>
            </a:r>
          </a:p>
          <a:p>
            <a:r>
              <a:rPr lang="fr-FR" dirty="0"/>
              <a:t>Bbio -15%</a:t>
            </a:r>
          </a:p>
          <a:p>
            <a:r>
              <a:rPr lang="fr-FR" dirty="0"/>
              <a:t>Cep -20%</a:t>
            </a:r>
          </a:p>
        </p:txBody>
      </p:sp>
      <p:pic>
        <p:nvPicPr>
          <p:cNvPr id="25" name="Graphique 24" descr="Fleurs en pot">
            <a:extLst>
              <a:ext uri="{FF2B5EF4-FFF2-40B4-BE49-F238E27FC236}">
                <a16:creationId xmlns:a16="http://schemas.microsoft.com/office/drawing/2014/main" id="{C7987D91-2550-A760-DC41-D08E0AF1C8A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05428" y="2500675"/>
            <a:ext cx="720000" cy="720000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EAFC6C68-0416-0A76-CF99-68105545BBC0}"/>
              </a:ext>
            </a:extLst>
          </p:cNvPr>
          <p:cNvSpPr txBox="1"/>
          <p:nvPr/>
        </p:nvSpPr>
        <p:spPr>
          <a:xfrm>
            <a:off x="4469122" y="5615313"/>
            <a:ext cx="92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CBS+ et IFU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92DCE09-3835-40E7-2116-CECDB688DBFF}"/>
              </a:ext>
            </a:extLst>
          </p:cNvPr>
          <p:cNvSpPr txBox="1"/>
          <p:nvPr/>
        </p:nvSpPr>
        <p:spPr>
          <a:xfrm>
            <a:off x="3254099" y="3845435"/>
            <a:ext cx="92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Visuel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6D65928-0DE6-2649-6CEB-88BAF171180B}"/>
              </a:ext>
            </a:extLst>
          </p:cNvPr>
          <p:cNvSpPr txBox="1"/>
          <p:nvPr/>
        </p:nvSpPr>
        <p:spPr>
          <a:xfrm>
            <a:off x="1019621" y="3528378"/>
            <a:ext cx="1037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dirty="0"/>
              <a:t>Eté (STD)</a:t>
            </a:r>
          </a:p>
        </p:txBody>
      </p:sp>
      <p:pic>
        <p:nvPicPr>
          <p:cNvPr id="30" name="Graphique 29" descr="Oreille">
            <a:extLst>
              <a:ext uri="{FF2B5EF4-FFF2-40B4-BE49-F238E27FC236}">
                <a16:creationId xmlns:a16="http://schemas.microsoft.com/office/drawing/2014/main" id="{E9F7AF24-5D98-4B69-1BDB-162EBEDB4F0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37702" y="3924311"/>
            <a:ext cx="720000" cy="815348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50A90433-3CB1-64DD-89A7-69D8C83D4E3F}"/>
              </a:ext>
            </a:extLst>
          </p:cNvPr>
          <p:cNvSpPr txBox="1"/>
          <p:nvPr/>
        </p:nvSpPr>
        <p:spPr>
          <a:xfrm>
            <a:off x="1659226" y="4147319"/>
            <a:ext cx="123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dirty="0"/>
              <a:t>Acoustique</a:t>
            </a:r>
          </a:p>
        </p:txBody>
      </p:sp>
      <p:pic>
        <p:nvPicPr>
          <p:cNvPr id="33" name="Graphique 32" descr="Coccinelle">
            <a:extLst>
              <a:ext uri="{FF2B5EF4-FFF2-40B4-BE49-F238E27FC236}">
                <a16:creationId xmlns:a16="http://schemas.microsoft.com/office/drawing/2014/main" id="{DD692ADC-B38B-E703-52B4-2D4A30C4194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570923" y="4895313"/>
            <a:ext cx="720000" cy="720000"/>
          </a:xfrm>
          <a:prstGeom prst="rect">
            <a:avLst/>
          </a:prstGeom>
        </p:spPr>
      </p:pic>
      <p:sp>
        <p:nvSpPr>
          <p:cNvPr id="34" name="ZoneTexte 33">
            <a:extLst>
              <a:ext uri="{FF2B5EF4-FFF2-40B4-BE49-F238E27FC236}">
                <a16:creationId xmlns:a16="http://schemas.microsoft.com/office/drawing/2014/main" id="{2B46499C-6490-DC46-F070-0C8600061E91}"/>
              </a:ext>
            </a:extLst>
          </p:cNvPr>
          <p:cNvSpPr txBox="1"/>
          <p:nvPr/>
        </p:nvSpPr>
        <p:spPr>
          <a:xfrm>
            <a:off x="5421144" y="5832810"/>
            <a:ext cx="1583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Végétalisation toitures et PV</a:t>
            </a:r>
          </a:p>
        </p:txBody>
      </p:sp>
      <p:pic>
        <p:nvPicPr>
          <p:cNvPr id="36" name="Graphique 35" descr="Lampadaire">
            <a:extLst>
              <a:ext uri="{FF2B5EF4-FFF2-40B4-BE49-F238E27FC236}">
                <a16:creationId xmlns:a16="http://schemas.microsoft.com/office/drawing/2014/main" id="{EF705C5C-8F97-D080-AFEF-863827D0E94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17647" y="5063132"/>
            <a:ext cx="720000" cy="720000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BBC89460-2FC2-9AFF-AA34-57D9DA459B54}"/>
              </a:ext>
            </a:extLst>
          </p:cNvPr>
          <p:cNvSpPr txBox="1"/>
          <p:nvPr/>
        </p:nvSpPr>
        <p:spPr>
          <a:xfrm>
            <a:off x="6885782" y="5815963"/>
            <a:ext cx="158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Eclairage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534972A9-0D0E-12C0-B3C2-00CC0E8013D8}"/>
              </a:ext>
            </a:extLst>
          </p:cNvPr>
          <p:cNvSpPr txBox="1"/>
          <p:nvPr/>
        </p:nvSpPr>
        <p:spPr>
          <a:xfrm>
            <a:off x="5561793" y="3452961"/>
            <a:ext cx="2031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Certification</a:t>
            </a:r>
            <a:endParaRPr lang="fr-FR" sz="2400" b="1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6351E408-192E-7E0F-6F0E-192CF9EC42F0}"/>
              </a:ext>
            </a:extLst>
          </p:cNvPr>
          <p:cNvSpPr txBox="1"/>
          <p:nvPr/>
        </p:nvSpPr>
        <p:spPr>
          <a:xfrm>
            <a:off x="2194747" y="1855552"/>
            <a:ext cx="1958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Référentiel qualité logement</a:t>
            </a:r>
          </a:p>
        </p:txBody>
      </p:sp>
      <p:pic>
        <p:nvPicPr>
          <p:cNvPr id="41" name="Graphique 40" descr="Journal">
            <a:extLst>
              <a:ext uri="{FF2B5EF4-FFF2-40B4-BE49-F238E27FC236}">
                <a16:creationId xmlns:a16="http://schemas.microsoft.com/office/drawing/2014/main" id="{F1DA3692-B91A-D66B-6A9D-DF77D42549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22721" y="1802267"/>
            <a:ext cx="720000" cy="720000"/>
          </a:xfrm>
          <a:prstGeom prst="rect">
            <a:avLst/>
          </a:prstGeom>
        </p:spPr>
      </p:pic>
      <p:pic>
        <p:nvPicPr>
          <p:cNvPr id="43" name="Graphique 42" descr="Plante">
            <a:extLst>
              <a:ext uri="{FF2B5EF4-FFF2-40B4-BE49-F238E27FC236}">
                <a16:creationId xmlns:a16="http://schemas.microsoft.com/office/drawing/2014/main" id="{471DEDE0-3B58-4DC3-FC59-D3ABFCB81CEF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57503" y="5112810"/>
            <a:ext cx="720000" cy="720000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745E244E-BB57-32DA-D899-F77EF0F707D1}"/>
              </a:ext>
            </a:extLst>
          </p:cNvPr>
          <p:cNvSpPr txBox="1"/>
          <p:nvPr/>
        </p:nvSpPr>
        <p:spPr>
          <a:xfrm>
            <a:off x="393550" y="2731064"/>
            <a:ext cx="2647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Espaces extérieurs (10m²)</a:t>
            </a:r>
          </a:p>
        </p:txBody>
      </p:sp>
      <p:pic>
        <p:nvPicPr>
          <p:cNvPr id="47" name="Graphique 46" descr="Thermomètre">
            <a:extLst>
              <a:ext uri="{FF2B5EF4-FFF2-40B4-BE49-F238E27FC236}">
                <a16:creationId xmlns:a16="http://schemas.microsoft.com/office/drawing/2014/main" id="{2B050011-8F22-60C6-1686-2BC078793CC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984041" y="2860675"/>
            <a:ext cx="720000" cy="720000"/>
          </a:xfrm>
          <a:prstGeom prst="rect">
            <a:avLst/>
          </a:prstGeom>
        </p:spPr>
      </p:pic>
      <p:sp>
        <p:nvSpPr>
          <p:cNvPr id="48" name="ZoneTexte 47">
            <a:extLst>
              <a:ext uri="{FF2B5EF4-FFF2-40B4-BE49-F238E27FC236}">
                <a16:creationId xmlns:a16="http://schemas.microsoft.com/office/drawing/2014/main" id="{E2EFAF6B-9675-5F71-3E64-D135818ED85B}"/>
              </a:ext>
            </a:extLst>
          </p:cNvPr>
          <p:cNvSpPr txBox="1"/>
          <p:nvPr/>
        </p:nvSpPr>
        <p:spPr>
          <a:xfrm>
            <a:off x="9596494" y="3012878"/>
            <a:ext cx="578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RCU</a:t>
            </a:r>
          </a:p>
        </p:txBody>
      </p:sp>
      <p:sp>
        <p:nvSpPr>
          <p:cNvPr id="9" name="Titre 2">
            <a:extLst>
              <a:ext uri="{FF2B5EF4-FFF2-40B4-BE49-F238E27FC236}">
                <a16:creationId xmlns:a16="http://schemas.microsoft.com/office/drawing/2014/main" id="{E3057AE0-7769-90AC-E8C9-4476875B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>
            <a:normAutofit fontScale="90000"/>
          </a:bodyPr>
          <a:lstStyle/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86143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643785-F508-2A21-6D6D-D59FA7CF0797}"/>
              </a:ext>
            </a:extLst>
          </p:cNvPr>
          <p:cNvSpPr/>
          <p:nvPr/>
        </p:nvSpPr>
        <p:spPr>
          <a:xfrm>
            <a:off x="1257300" y="3864334"/>
            <a:ext cx="10429875" cy="21309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79"/>
            <a:ext cx="10429875" cy="464400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Bilan :</a:t>
            </a:r>
          </a:p>
          <a:p>
            <a:r>
              <a:rPr lang="fr-FR" dirty="0"/>
              <a:t>Des </a:t>
            </a:r>
            <a:r>
              <a:rPr lang="fr-FR" dirty="0">
                <a:solidFill>
                  <a:srgbClr val="5EA34E"/>
                </a:solidFill>
              </a:rPr>
              <a:t>charges foncières</a:t>
            </a:r>
            <a:r>
              <a:rPr lang="fr-FR" dirty="0"/>
              <a:t> et des valorisations des LLS en VEFA et des produits d’accession encadrée </a:t>
            </a:r>
            <a:r>
              <a:rPr lang="fr-FR" dirty="0">
                <a:solidFill>
                  <a:srgbClr val="5EA34E"/>
                </a:solidFill>
              </a:rPr>
              <a:t>administrées</a:t>
            </a:r>
          </a:p>
          <a:p>
            <a:r>
              <a:rPr lang="fr-FR" dirty="0"/>
              <a:t>Un </a:t>
            </a:r>
            <a:r>
              <a:rPr lang="fr-FR" dirty="0">
                <a:solidFill>
                  <a:srgbClr val="5EA34E"/>
                </a:solidFill>
              </a:rPr>
              <a:t>prix de vente de l’accession plafonné </a:t>
            </a:r>
            <a:r>
              <a:rPr lang="fr-FR" dirty="0"/>
              <a:t>à questionner (dans un flux de 1 000 logements par an vendus sur l’OIN) en conservant l’objectif de ne générer d’effet inflationniste sur la métropole avec notamment une part d’accession encadrée/sociale significative</a:t>
            </a:r>
          </a:p>
          <a:p>
            <a:r>
              <a:rPr lang="fr-FR" dirty="0"/>
              <a:t>Un </a:t>
            </a:r>
            <a:r>
              <a:rPr lang="fr-FR" dirty="0">
                <a:solidFill>
                  <a:srgbClr val="5EA34E"/>
                </a:solidFill>
              </a:rPr>
              <a:t>coût de construction </a:t>
            </a:r>
            <a:r>
              <a:rPr lang="fr-FR" dirty="0"/>
              <a:t>à arbitrer entre niveau d’atteinte des ambitions et prix de vente admissible</a:t>
            </a:r>
          </a:p>
          <a:p>
            <a:pPr lvl="1"/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Les attentes de l’EPA :</a:t>
            </a:r>
          </a:p>
          <a:p>
            <a:pPr lvl="1"/>
            <a:r>
              <a:rPr lang="fr-FR" dirty="0"/>
              <a:t>Fixer un prix de vente permettant </a:t>
            </a:r>
            <a:r>
              <a:rPr lang="fr-FR" dirty="0">
                <a:solidFill>
                  <a:srgbClr val="5EA34E"/>
                </a:solidFill>
              </a:rPr>
              <a:t>à la fois </a:t>
            </a:r>
            <a:r>
              <a:rPr lang="fr-FR" dirty="0"/>
              <a:t>de maximiser les ambitions et d’écouler les logements</a:t>
            </a:r>
          </a:p>
          <a:p>
            <a:pPr lvl="1"/>
            <a:r>
              <a:rPr lang="fr-FR" dirty="0"/>
              <a:t>Commenter si le </a:t>
            </a:r>
            <a:r>
              <a:rPr lang="fr-FR" dirty="0">
                <a:solidFill>
                  <a:srgbClr val="5EA34E"/>
                </a:solidFill>
              </a:rPr>
              <a:t>prix de vente fixé pour le BRS </a:t>
            </a:r>
            <a:r>
              <a:rPr lang="fr-FR" dirty="0"/>
              <a:t>paraît judicieux</a:t>
            </a:r>
          </a:p>
          <a:p>
            <a:pPr lvl="1"/>
            <a:r>
              <a:rPr lang="fr-FR" dirty="0"/>
              <a:t>Des </a:t>
            </a:r>
            <a:r>
              <a:rPr lang="fr-FR" dirty="0">
                <a:solidFill>
                  <a:srgbClr val="5EA34E"/>
                </a:solidFill>
              </a:rPr>
              <a:t>optimisations</a:t>
            </a:r>
            <a:r>
              <a:rPr lang="fr-FR" dirty="0"/>
              <a:t> (prix et ambition) à classer et commenter : taille des logements, répartition typologique, modes de passation des marchés, modes constructifs, charge foncière, matérialité des façades, densité/hauteur et nombre de stationnements (LLS)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57645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18C681-5159-55B7-712C-19CF4046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Promoteur privé</a:t>
            </a:r>
          </a:p>
        </p:txBody>
      </p:sp>
    </p:spTree>
    <p:extLst>
      <p:ext uri="{BB962C8B-B14F-4D97-AF65-F5344CB8AC3E}">
        <p14:creationId xmlns:p14="http://schemas.microsoft.com/office/powerpoint/2010/main" val="1641005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AD4D0BD-5328-09CB-554E-6DC574A7E9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0000"/>
            <a:ext cx="9135055" cy="4503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Seuls ou en groupement (avec bailleur, constructeur ou bureau d’étude) </a:t>
            </a:r>
            <a:r>
              <a:rPr lang="fr-FR" dirty="0">
                <a:solidFill>
                  <a:srgbClr val="5EA34E"/>
                </a:solidFill>
              </a:rPr>
              <a:t>les promoteurs privés</a:t>
            </a:r>
            <a:r>
              <a:rPr lang="fr-FR" dirty="0"/>
              <a:t> peuvent contribuer via la feuille de calcul </a:t>
            </a:r>
            <a:r>
              <a:rPr lang="fr-FR" dirty="0">
                <a:solidFill>
                  <a:srgbClr val="5EA34E"/>
                </a:solidFill>
              </a:rPr>
              <a:t>« tableur promoteur »</a:t>
            </a:r>
            <a:r>
              <a:rPr lang="fr-FR" dirty="0"/>
              <a:t> :</a:t>
            </a:r>
          </a:p>
          <a:p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3 scénarios de programmation </a:t>
            </a:r>
            <a:r>
              <a:rPr lang="fr-FR" dirty="0"/>
              <a:t>: 100% accession, mixte LLS et accession et mixte intégrant une part de vente en bloc</a:t>
            </a:r>
          </a:p>
          <a:p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2 localisations </a:t>
            </a:r>
            <a:r>
              <a:rPr lang="fr-FR" dirty="0"/>
              <a:t>: Bordeaux/Bègles et Floirac avec une charge foncière et une mixité différenciées</a:t>
            </a:r>
          </a:p>
          <a:p>
            <a:r>
              <a:rPr lang="fr-FR" dirty="0"/>
              <a:t>Feuille de calcul :</a:t>
            </a:r>
          </a:p>
          <a:p>
            <a:pPr lvl="1"/>
            <a:r>
              <a:rPr lang="fr-FR" dirty="0"/>
              <a:t>Onglet </a:t>
            </a:r>
            <a:r>
              <a:rPr lang="fr-FR" dirty="0">
                <a:solidFill>
                  <a:srgbClr val="5EA34E"/>
                </a:solidFill>
              </a:rPr>
              <a:t>« Caractéristiques &amp; Optimisations » </a:t>
            </a:r>
            <a:r>
              <a:rPr lang="fr-FR" dirty="0"/>
              <a:t>à prendre en compte et à remplir (type promoteur et classement/commentaires des optimisations proposées en bas d’onglet)</a:t>
            </a:r>
          </a:p>
          <a:p>
            <a:pPr lvl="1"/>
            <a:r>
              <a:rPr lang="fr-FR" dirty="0"/>
              <a:t>Dans les onglets </a:t>
            </a:r>
            <a:r>
              <a:rPr lang="fr-FR" dirty="0">
                <a:solidFill>
                  <a:srgbClr val="5EA34E"/>
                </a:solidFill>
              </a:rPr>
              <a:t>« résultat »</a:t>
            </a:r>
            <a:r>
              <a:rPr lang="fr-FR" dirty="0"/>
              <a:t>, en fixant les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niveaux de prix de vente et d’ambitions environnementales </a:t>
            </a:r>
            <a:r>
              <a:rPr lang="fr-FR" dirty="0"/>
              <a:t>permettant de tenir un bilan admissible des opérations et, le cas échéant, en proposant des moyens alternatifs pour tenir les objectifs sous-jacents des ambitions proposées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A3468BD-5944-6D4D-3316-2E96F61D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Promoteur privé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1EF6448-F524-3E2E-3516-6E263560F315}"/>
              </a:ext>
            </a:extLst>
          </p:cNvPr>
          <p:cNvSpPr txBox="1"/>
          <p:nvPr/>
        </p:nvSpPr>
        <p:spPr>
          <a:xfrm>
            <a:off x="10392355" y="2467736"/>
            <a:ext cx="1709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>
                <a:solidFill>
                  <a:srgbClr val="5EA34E"/>
                </a:solidFill>
                <a:latin typeface="Irma Text Std" panose="020B0504000000020003"/>
              </a:rPr>
              <a:t>6 onglets « résultat »</a:t>
            </a:r>
          </a:p>
        </p:txBody>
      </p:sp>
      <p:sp>
        <p:nvSpPr>
          <p:cNvPr id="5" name="Accolade fermante 4">
            <a:extLst>
              <a:ext uri="{FF2B5EF4-FFF2-40B4-BE49-F238E27FC236}">
                <a16:creationId xmlns:a16="http://schemas.microsoft.com/office/drawing/2014/main" id="{01ED202B-1E7D-8751-E625-6913D906699F}"/>
              </a:ext>
            </a:extLst>
          </p:cNvPr>
          <p:cNvSpPr/>
          <p:nvPr/>
        </p:nvSpPr>
        <p:spPr>
          <a:xfrm>
            <a:off x="10042497" y="2226224"/>
            <a:ext cx="349858" cy="1375576"/>
          </a:xfrm>
          <a:prstGeom prst="rightBrace">
            <a:avLst/>
          </a:prstGeom>
          <a:ln>
            <a:solidFill>
              <a:srgbClr val="5EA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DDFE02-D65E-3301-C8FA-EA58E9AB50B2}"/>
              </a:ext>
            </a:extLst>
          </p:cNvPr>
          <p:cNvSpPr/>
          <p:nvPr/>
        </p:nvSpPr>
        <p:spPr>
          <a:xfrm>
            <a:off x="10996655" y="6492875"/>
            <a:ext cx="1009815" cy="182880"/>
          </a:xfrm>
          <a:prstGeom prst="rect">
            <a:avLst/>
          </a:prstGeom>
          <a:solidFill>
            <a:srgbClr val="D3E5DE"/>
          </a:solidFill>
          <a:ln w="63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E861F41-2CCA-BEAA-7F04-6DE78163BAFE}"/>
              </a:ext>
            </a:extLst>
          </p:cNvPr>
          <p:cNvSpPr txBox="1"/>
          <p:nvPr/>
        </p:nvSpPr>
        <p:spPr>
          <a:xfrm>
            <a:off x="7156174" y="6322778"/>
            <a:ext cx="3840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>
                <a:solidFill>
                  <a:srgbClr val="C00000"/>
                </a:solidFill>
                <a:latin typeface="Irma Text Std" panose="020B0504000000020003"/>
              </a:rPr>
              <a:t>Renseigner les cases vertes</a:t>
            </a:r>
          </a:p>
        </p:txBody>
      </p:sp>
    </p:spTree>
    <p:extLst>
      <p:ext uri="{BB962C8B-B14F-4D97-AF65-F5344CB8AC3E}">
        <p14:creationId xmlns:p14="http://schemas.microsoft.com/office/powerpoint/2010/main" val="2442729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 85">
            <a:extLst>
              <a:ext uri="{FF2B5EF4-FFF2-40B4-BE49-F238E27FC236}">
                <a16:creationId xmlns:a16="http://schemas.microsoft.com/office/drawing/2014/main" id="{DC01CE29-24AD-EB70-CD5C-3487FD29E9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702" y="998196"/>
            <a:ext cx="4150925" cy="5867342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 « Caractéristiques &amp; Optimisations »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0360AD-F87F-821A-E7A1-A19D3E00DA71}"/>
              </a:ext>
            </a:extLst>
          </p:cNvPr>
          <p:cNvSpPr/>
          <p:nvPr/>
        </p:nvSpPr>
        <p:spPr>
          <a:xfrm>
            <a:off x="4110447" y="1522253"/>
            <a:ext cx="3962398" cy="1161328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219076" y="1442353"/>
            <a:ext cx="3371581" cy="14619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Scénarios de programmation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Présentation des scénarios proposés avec détail de la charge foncière, du prix de vente et de la part de chaque produit considéré.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3 scénarios de programmation </a:t>
            </a:r>
            <a:r>
              <a:rPr lang="fr-FR" sz="1100" dirty="0"/>
              <a:t>déclinés en </a:t>
            </a:r>
            <a:r>
              <a:rPr lang="fr-FR" sz="1100" b="1" dirty="0"/>
              <a:t>2 localisations </a:t>
            </a:r>
            <a:r>
              <a:rPr lang="fr-FR" sz="1100" dirty="0"/>
              <a:t>: Bordeaux-Bègles et Floirac (distinction pour charge foncière et taux de logement social et d’accession encadrée)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B507792-3ED0-BAA5-6E83-53ADE2297D26}"/>
              </a:ext>
            </a:extLst>
          </p:cNvPr>
          <p:cNvCxnSpPr>
            <a:cxnSpLocks/>
            <a:stCxn id="8" idx="3"/>
            <a:endCxn id="7" idx="2"/>
          </p:cNvCxnSpPr>
          <p:nvPr/>
        </p:nvCxnSpPr>
        <p:spPr>
          <a:xfrm flipV="1">
            <a:off x="3590657" y="2102917"/>
            <a:ext cx="519790" cy="70406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83DDD21-709F-B5EC-6243-60D1AE23692F}"/>
              </a:ext>
            </a:extLst>
          </p:cNvPr>
          <p:cNvSpPr/>
          <p:nvPr/>
        </p:nvSpPr>
        <p:spPr>
          <a:xfrm>
            <a:off x="7427725" y="1213037"/>
            <a:ext cx="650149" cy="1721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1A436E-B31C-DBC1-36ED-DBDBF6B11060}"/>
              </a:ext>
            </a:extLst>
          </p:cNvPr>
          <p:cNvSpPr txBox="1"/>
          <p:nvPr/>
        </p:nvSpPr>
        <p:spPr>
          <a:xfrm>
            <a:off x="8601344" y="1253810"/>
            <a:ext cx="3377565" cy="6001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dirty="0"/>
              <a:t>Renseigner le </a:t>
            </a:r>
            <a:r>
              <a:rPr lang="fr-FR" sz="1100" b="1" dirty="0"/>
              <a:t>type de promoteur </a:t>
            </a:r>
            <a:r>
              <a:rPr lang="fr-FR" sz="1100" dirty="0"/>
              <a:t>contributeur (local ou national)</a:t>
            </a:r>
          </a:p>
          <a:p>
            <a:r>
              <a:rPr lang="fr-FR" sz="1100" i="1" dirty="0">
                <a:solidFill>
                  <a:srgbClr val="C00000"/>
                </a:solidFill>
              </a:rPr>
              <a:t>Ne pas renseigner « constructeur ou bureau d’étude »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67C1B40-AFBC-8B39-72B5-D51DC5353971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 flipV="1">
            <a:off x="8077874" y="1299114"/>
            <a:ext cx="523470" cy="25477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601344" y="2669151"/>
            <a:ext cx="3371580" cy="264687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Caractéristiques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Morphologie</a:t>
            </a:r>
            <a:r>
              <a:rPr lang="fr-FR" sz="1100" dirty="0"/>
              <a:t> : description des principales caractéristiques physiques de l’opération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Stationnement</a:t>
            </a:r>
            <a:r>
              <a:rPr lang="fr-FR" sz="1100" dirty="0"/>
              <a:t> : présentation des normes prises en compte dans l’élaboration du bilan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Accession encadrée </a:t>
            </a:r>
            <a:r>
              <a:rPr lang="fr-FR" sz="1100" dirty="0"/>
              <a:t>: précisions sur les terminologies employées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Répartition typologique </a:t>
            </a:r>
            <a:r>
              <a:rPr lang="fr-FR" sz="1100" dirty="0"/>
              <a:t>: répartition souhaitée des typologies et des surfaces de logement à prendre en compte (distinction logement locatif social et autres) dans l’élaboration des onglets « résultats 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Autres éléments à prendre en compte </a:t>
            </a:r>
            <a:r>
              <a:rPr lang="fr-FR" sz="1100" dirty="0"/>
              <a:t>: autres caractéristiques des opérations à prendre en considération pour l’élaboration des onglets « résultats »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4110205" y="3236266"/>
            <a:ext cx="374709" cy="109271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4023702" y="2988785"/>
            <a:ext cx="638447" cy="112247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4484914" y="3290902"/>
            <a:ext cx="4122758" cy="54635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endCxn id="30" idx="6"/>
          </p:cNvCxnSpPr>
          <p:nvPr/>
        </p:nvCxnSpPr>
        <p:spPr>
          <a:xfrm flipH="1">
            <a:off x="4662149" y="2988785"/>
            <a:ext cx="3945523" cy="5612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83095785-3204-0FA5-CF28-BD218F218A59}"/>
              </a:ext>
            </a:extLst>
          </p:cNvPr>
          <p:cNvCxnSpPr>
            <a:cxnSpLocks/>
            <a:endCxn id="46" idx="2"/>
          </p:cNvCxnSpPr>
          <p:nvPr/>
        </p:nvCxnSpPr>
        <p:spPr>
          <a:xfrm>
            <a:off x="3596985" y="6064443"/>
            <a:ext cx="2574496" cy="23205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36E3F6AA-0EFE-AB60-6618-65EBFD74830E}"/>
              </a:ext>
            </a:extLst>
          </p:cNvPr>
          <p:cNvCxnSpPr>
            <a:cxnSpLocks/>
            <a:endCxn id="73" idx="2"/>
          </p:cNvCxnSpPr>
          <p:nvPr/>
        </p:nvCxnSpPr>
        <p:spPr>
          <a:xfrm>
            <a:off x="3590657" y="5231309"/>
            <a:ext cx="2575795" cy="53564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882642" y="5498409"/>
            <a:ext cx="378822" cy="14400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6166452" y="5730953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9BC0C0D-FE9F-429B-8979-F8655CEE591D}"/>
              </a:ext>
            </a:extLst>
          </p:cNvPr>
          <p:cNvSpPr txBox="1"/>
          <p:nvPr/>
        </p:nvSpPr>
        <p:spPr>
          <a:xfrm>
            <a:off x="215468" y="3907951"/>
            <a:ext cx="3371581" cy="28161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Optimisations</a:t>
            </a:r>
          </a:p>
          <a:p>
            <a:r>
              <a:rPr lang="fr-FR" sz="1100" dirty="0"/>
              <a:t>Pour chaque item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Classer</a:t>
            </a:r>
            <a:r>
              <a:rPr lang="fr-FR" sz="1100" dirty="0"/>
              <a:t> (de 1 à 7) les optimisations proposées dans l’ordre d’importance pour améliorer l’économie générale des projets (ambitions et bilan). Un même classement peut être donné à 2 optimisations si elles sont considérées comme équivalentes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dans quelle mesure ces optimisations peuvent être favorables</a:t>
            </a:r>
          </a:p>
          <a:p>
            <a:endParaRPr lang="fr-FR" sz="1100" dirty="0"/>
          </a:p>
          <a:p>
            <a:r>
              <a:rPr lang="fr-FR" sz="1100" dirty="0"/>
              <a:t>Autres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si les autres éléments présentés sont susceptibles d’avoir une incidence sur les bilans proposés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Possibilité d’ajouter d’</a:t>
            </a:r>
            <a:r>
              <a:rPr lang="fr-FR" sz="1100" b="1" dirty="0"/>
              <a:t>autres idées</a:t>
            </a:r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endCxn id="72" idx="2"/>
          </p:cNvCxnSpPr>
          <p:nvPr/>
        </p:nvCxnSpPr>
        <p:spPr>
          <a:xfrm>
            <a:off x="3587049" y="4408743"/>
            <a:ext cx="2295593" cy="1161667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45">
            <a:extLst>
              <a:ext uri="{FF2B5EF4-FFF2-40B4-BE49-F238E27FC236}">
                <a16:creationId xmlns:a16="http://schemas.microsoft.com/office/drawing/2014/main" id="{5A4CA302-9389-2FB8-AC9E-A90190032C40}"/>
              </a:ext>
            </a:extLst>
          </p:cNvPr>
          <p:cNvSpPr/>
          <p:nvPr/>
        </p:nvSpPr>
        <p:spPr>
          <a:xfrm>
            <a:off x="6171481" y="6260499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3D87A08-F403-22EF-34EA-03C765CCC5C1}"/>
              </a:ext>
            </a:extLst>
          </p:cNvPr>
          <p:cNvSpPr/>
          <p:nvPr/>
        </p:nvSpPr>
        <p:spPr>
          <a:xfrm>
            <a:off x="6166452" y="6376899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27275A9D-8904-93B5-089C-A63407A4EB0F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3590656" y="6412899"/>
            <a:ext cx="2575796" cy="16985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CBFA2352-2ACA-732B-C371-8F7D311134FC}"/>
              </a:ext>
            </a:extLst>
          </p:cNvPr>
          <p:cNvSpPr/>
          <p:nvPr/>
        </p:nvSpPr>
        <p:spPr>
          <a:xfrm>
            <a:off x="4110204" y="3579128"/>
            <a:ext cx="1019145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58E3906E-498E-F588-6130-F928511929DB}"/>
              </a:ext>
            </a:extLst>
          </p:cNvPr>
          <p:cNvSpPr/>
          <p:nvPr/>
        </p:nvSpPr>
        <p:spPr>
          <a:xfrm>
            <a:off x="4030916" y="3975497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C9DC4C7F-D913-CAFA-8166-F841B4B553A2}"/>
              </a:ext>
            </a:extLst>
          </p:cNvPr>
          <p:cNvSpPr/>
          <p:nvPr/>
        </p:nvSpPr>
        <p:spPr>
          <a:xfrm>
            <a:off x="4105414" y="4623811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B388B962-D8FF-3F73-E21F-D352997B295B}"/>
              </a:ext>
            </a:extLst>
          </p:cNvPr>
          <p:cNvCxnSpPr>
            <a:cxnSpLocks/>
            <a:endCxn id="59" idx="6"/>
          </p:cNvCxnSpPr>
          <p:nvPr/>
        </p:nvCxnSpPr>
        <p:spPr>
          <a:xfrm flipH="1">
            <a:off x="5129349" y="3650821"/>
            <a:ext cx="3471995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867EFE11-DCCD-0E02-D9CB-F1B1446167D3}"/>
              </a:ext>
            </a:extLst>
          </p:cNvPr>
          <p:cNvCxnSpPr>
            <a:cxnSpLocks/>
            <a:stCxn id="28" idx="1"/>
            <a:endCxn id="60" idx="6"/>
          </p:cNvCxnSpPr>
          <p:nvPr/>
        </p:nvCxnSpPr>
        <p:spPr>
          <a:xfrm flipH="1">
            <a:off x="4662150" y="3992590"/>
            <a:ext cx="3939194" cy="5460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>
            <a:extLst>
              <a:ext uri="{FF2B5EF4-FFF2-40B4-BE49-F238E27FC236}">
                <a16:creationId xmlns:a16="http://schemas.microsoft.com/office/drawing/2014/main" id="{726CD5DC-A46F-BD14-50F3-9EE5DE3AB19B}"/>
              </a:ext>
            </a:extLst>
          </p:cNvPr>
          <p:cNvCxnSpPr>
            <a:cxnSpLocks/>
            <a:endCxn id="61" idx="6"/>
          </p:cNvCxnSpPr>
          <p:nvPr/>
        </p:nvCxnSpPr>
        <p:spPr>
          <a:xfrm flipH="1">
            <a:off x="4736648" y="4695504"/>
            <a:ext cx="3864696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064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Image 74">
            <a:extLst>
              <a:ext uri="{FF2B5EF4-FFF2-40B4-BE49-F238E27FC236}">
                <a16:creationId xmlns:a16="http://schemas.microsoft.com/office/drawing/2014/main" id="{B6E4243A-1F60-DE34-85D2-8F478DF6C7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373" y="998196"/>
            <a:ext cx="4157254" cy="5859804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Onglets résultats (1ABC et 2ABC)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0360AD-F87F-821A-E7A1-A19D3E00DA71}"/>
              </a:ext>
            </a:extLst>
          </p:cNvPr>
          <p:cNvSpPr/>
          <p:nvPr/>
        </p:nvSpPr>
        <p:spPr>
          <a:xfrm>
            <a:off x="4197531" y="1245325"/>
            <a:ext cx="1045029" cy="461555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219076" y="1127913"/>
            <a:ext cx="35039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Rappel du scénario de programmation considéré (repris dans le tableau « programme »)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B507792-3ED0-BAA5-6E83-53ADE2297D26}"/>
              </a:ext>
            </a:extLst>
          </p:cNvPr>
          <p:cNvCxnSpPr>
            <a:cxnSpLocks/>
            <a:stCxn id="8" idx="3"/>
            <a:endCxn id="7" idx="2"/>
          </p:cNvCxnSpPr>
          <p:nvPr/>
        </p:nvCxnSpPr>
        <p:spPr>
          <a:xfrm>
            <a:off x="3723007" y="1343357"/>
            <a:ext cx="474524" cy="132746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83DDD21-709F-B5EC-6243-60D1AE23692F}"/>
              </a:ext>
            </a:extLst>
          </p:cNvPr>
          <p:cNvSpPr/>
          <p:nvPr/>
        </p:nvSpPr>
        <p:spPr>
          <a:xfrm>
            <a:off x="6200503" y="1254034"/>
            <a:ext cx="539931" cy="261258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1A436E-B31C-DBC1-36ED-DBDBF6B11060}"/>
              </a:ext>
            </a:extLst>
          </p:cNvPr>
          <p:cNvSpPr txBox="1"/>
          <p:nvPr/>
        </p:nvSpPr>
        <p:spPr>
          <a:xfrm>
            <a:off x="8462626" y="776980"/>
            <a:ext cx="35102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Pour information, </a:t>
            </a:r>
            <a:r>
              <a:rPr lang="fr-FR" sz="1100" b="1" dirty="0"/>
              <a:t>calcul théorique du prix de vente moyen accession </a:t>
            </a:r>
            <a:r>
              <a:rPr lang="fr-FR" sz="1100" dirty="0"/>
              <a:t>permettant de se positionner par rapport au prix moyen de la métropole en fonction du prix de vente libre VAD (E22)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67C1B40-AFBC-8B39-72B5-D51DC5353971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>
            <a:off x="6740434" y="1161701"/>
            <a:ext cx="1722192" cy="222962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2A48AE31-A532-B00F-6BA4-7DFAE8C50F30}"/>
              </a:ext>
            </a:extLst>
          </p:cNvPr>
          <p:cNvSpPr txBox="1"/>
          <p:nvPr/>
        </p:nvSpPr>
        <p:spPr>
          <a:xfrm>
            <a:off x="219076" y="1846371"/>
            <a:ext cx="3510297" cy="24314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Programme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Correspondant aux scénarios de programmation décrits à l’onglet « caractéristiques &amp; Optimisations »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/>
              <a:t>Part des produits en accession encadrée </a:t>
            </a:r>
            <a:r>
              <a:rPr lang="fr-FR" sz="1000" dirty="0"/>
              <a:t>à renseigner (D11:D14)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Prix de vente (hors parking) :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dirty="0"/>
              <a:t>LLS : choisir le </a:t>
            </a:r>
            <a:r>
              <a:rPr lang="fr-FR" sz="1000" b="1" dirty="0"/>
              <a:t>prix de vente en VEFA </a:t>
            </a:r>
            <a:r>
              <a:rPr lang="fr-FR" sz="1000" dirty="0"/>
              <a:t>correspondant à la délibération de Bordeaux Métropole (2 choix)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dirty="0"/>
              <a:t>Libre VAD (E22) et Vente en bloc (F22) : renseigner le </a:t>
            </a:r>
            <a:r>
              <a:rPr lang="fr-FR" sz="1000" b="1" dirty="0"/>
              <a:t>prix de vente </a:t>
            </a:r>
            <a:r>
              <a:rPr lang="fr-FR" sz="1000" dirty="0"/>
              <a:t>permettant l’équilibre entre le bilan, le marché et les ambitions environnementales (NB : pour le libre VAD, faire en sorte de ne pas dépasser le prix moyen de la métropole dans la case rose E1. Sinon, expliquer en commentaires C81)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95A57B4-F6F1-8C86-3C45-C3069FA99D62}"/>
              </a:ext>
            </a:extLst>
          </p:cNvPr>
          <p:cNvSpPr/>
          <p:nvPr/>
        </p:nvSpPr>
        <p:spPr>
          <a:xfrm>
            <a:off x="5882642" y="1809075"/>
            <a:ext cx="378822" cy="261258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EF1C86BD-AE2F-3BC4-CD7D-17682E3E0DA8}"/>
              </a:ext>
            </a:extLst>
          </p:cNvPr>
          <p:cNvCxnSpPr>
            <a:cxnSpLocks/>
            <a:endCxn id="23" idx="2"/>
          </p:cNvCxnSpPr>
          <p:nvPr/>
        </p:nvCxnSpPr>
        <p:spPr>
          <a:xfrm flipV="1">
            <a:off x="3729373" y="1939704"/>
            <a:ext cx="2153269" cy="662597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462626" y="1846371"/>
            <a:ext cx="3510298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Ambitions environnementales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Socle d’ambitions que l’EPA souhaite atteindre en totalité. La réponse devra conserver une cohérence entre les différents items considérés.</a:t>
            </a:r>
          </a:p>
          <a:p>
            <a:endParaRPr lang="fr-FR" sz="1000" dirty="0">
              <a:solidFill>
                <a:schemeClr val="tx1"/>
              </a:solidFill>
            </a:endParaRPr>
          </a:p>
          <a:p>
            <a:r>
              <a:rPr lang="fr-FR" sz="1000" dirty="0">
                <a:solidFill>
                  <a:schemeClr val="tx1"/>
                </a:solidFill>
              </a:rPr>
              <a:t>Pour chaque item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Indiquer « </a:t>
            </a:r>
            <a:r>
              <a:rPr lang="fr-FR" sz="1000" b="1" dirty="0"/>
              <a:t>OUI</a:t>
            </a:r>
            <a:r>
              <a:rPr lang="fr-FR" sz="1000" dirty="0"/>
              <a:t> » si l’ambition peut être tenue dans l’équilibre général de l’opération du scénario considéré, « </a:t>
            </a:r>
            <a:r>
              <a:rPr lang="fr-FR" sz="1000" b="1" dirty="0"/>
              <a:t>NON</a:t>
            </a:r>
            <a:r>
              <a:rPr lang="fr-FR" sz="1000" dirty="0"/>
              <a:t> » si ce n’est que partiellement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En commentaires :</a:t>
            </a:r>
            <a:endParaRPr lang="fr-FR" sz="1100" dirty="0"/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dirty="0"/>
              <a:t>Si l’atteinte de l’ambition est conditionnée à des </a:t>
            </a:r>
            <a:r>
              <a:rPr lang="fr-FR" sz="1000" b="1" dirty="0"/>
              <a:t>prérequis</a:t>
            </a:r>
            <a:r>
              <a:rPr lang="fr-FR" sz="1000" dirty="0"/>
              <a:t>, les indiquer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Si l’ambition ne peut pas être atteinte</a:t>
            </a:r>
            <a:r>
              <a:rPr lang="fr-FR" sz="1000" dirty="0"/>
              <a:t>, préciser si l’objectif sous-jacent reste atteignable mais par d’</a:t>
            </a:r>
            <a:r>
              <a:rPr lang="fr-FR" sz="1000" b="1" dirty="0"/>
              <a:t>autres moyens </a:t>
            </a:r>
            <a:r>
              <a:rPr lang="fr-FR" sz="1000" dirty="0"/>
              <a:t>(à préciser) ou si il ne peut être atteint que </a:t>
            </a:r>
            <a:r>
              <a:rPr lang="fr-FR" sz="1000" b="1" dirty="0"/>
              <a:t>partiellement</a:t>
            </a:r>
            <a:r>
              <a:rPr lang="fr-FR" sz="1000" dirty="0"/>
              <a:t> (niveau d’atteinte à préciser)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5978435" y="2677470"/>
            <a:ext cx="265611" cy="10927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6228804" y="2924859"/>
            <a:ext cx="1844040" cy="1092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6244046" y="2732106"/>
            <a:ext cx="2214711" cy="17944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endCxn id="30" idx="5"/>
          </p:cNvCxnSpPr>
          <p:nvPr/>
        </p:nvCxnSpPr>
        <p:spPr>
          <a:xfrm flipH="1" flipV="1">
            <a:off x="7802791" y="3018128"/>
            <a:ext cx="650936" cy="33738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Ellipse 36">
            <a:extLst>
              <a:ext uri="{FF2B5EF4-FFF2-40B4-BE49-F238E27FC236}">
                <a16:creationId xmlns:a16="http://schemas.microsoft.com/office/drawing/2014/main" id="{6AC66A33-52E8-E343-3133-F8752865F328}"/>
              </a:ext>
            </a:extLst>
          </p:cNvPr>
          <p:cNvSpPr/>
          <p:nvPr/>
        </p:nvSpPr>
        <p:spPr>
          <a:xfrm>
            <a:off x="4748893" y="2271141"/>
            <a:ext cx="602335" cy="1092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CF1350BC-DF4A-4F6C-AA21-03B4CFA0DAE5}"/>
              </a:ext>
            </a:extLst>
          </p:cNvPr>
          <p:cNvSpPr/>
          <p:nvPr/>
        </p:nvSpPr>
        <p:spPr>
          <a:xfrm>
            <a:off x="6146050" y="2269535"/>
            <a:ext cx="1121442" cy="11843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83095785-3204-0FA5-CF28-BD218F218A59}"/>
              </a:ext>
            </a:extLst>
          </p:cNvPr>
          <p:cNvCxnSpPr>
            <a:cxnSpLocks/>
            <a:stCxn id="22" idx="3"/>
            <a:endCxn id="37" idx="3"/>
          </p:cNvCxnSpPr>
          <p:nvPr/>
        </p:nvCxnSpPr>
        <p:spPr>
          <a:xfrm flipV="1">
            <a:off x="3729373" y="2364410"/>
            <a:ext cx="1107730" cy="69767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36E3F6AA-0EFE-AB60-6618-65EBFD74830E}"/>
              </a:ext>
            </a:extLst>
          </p:cNvPr>
          <p:cNvCxnSpPr>
            <a:cxnSpLocks/>
            <a:endCxn id="38" idx="2"/>
          </p:cNvCxnSpPr>
          <p:nvPr/>
        </p:nvCxnSpPr>
        <p:spPr>
          <a:xfrm flipV="1">
            <a:off x="3738273" y="2328752"/>
            <a:ext cx="2407777" cy="119367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llipse 69">
            <a:extLst>
              <a:ext uri="{FF2B5EF4-FFF2-40B4-BE49-F238E27FC236}">
                <a16:creationId xmlns:a16="http://schemas.microsoft.com/office/drawing/2014/main" id="{DC1E0C1B-39F5-8299-F9CA-0D9530E72FF9}"/>
              </a:ext>
            </a:extLst>
          </p:cNvPr>
          <p:cNvSpPr/>
          <p:nvPr/>
        </p:nvSpPr>
        <p:spPr>
          <a:xfrm>
            <a:off x="5330637" y="4432674"/>
            <a:ext cx="671651" cy="108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371F2AA7-C0ED-0B42-EF0F-BB9D2144D316}"/>
              </a:ext>
            </a:extLst>
          </p:cNvPr>
          <p:cNvSpPr/>
          <p:nvPr/>
        </p:nvSpPr>
        <p:spPr>
          <a:xfrm>
            <a:off x="5330637" y="4569268"/>
            <a:ext cx="671651" cy="209465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335667" y="5456405"/>
            <a:ext cx="2742207" cy="144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5342331" y="5122656"/>
            <a:ext cx="671651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9BC0C0D-FE9F-429B-8979-F8655CEE591D}"/>
              </a:ext>
            </a:extLst>
          </p:cNvPr>
          <p:cNvSpPr txBox="1"/>
          <p:nvPr/>
        </p:nvSpPr>
        <p:spPr>
          <a:xfrm>
            <a:off x="8462626" y="5103515"/>
            <a:ext cx="3371581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Commentaires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Pour chaque question, </a:t>
            </a:r>
            <a:r>
              <a:rPr lang="fr-FR" sz="1000" b="1" dirty="0"/>
              <a:t>réponse</a:t>
            </a:r>
            <a:r>
              <a:rPr lang="fr-FR" sz="1000" dirty="0"/>
              <a:t> à formuler en essayant d’être le plus précis possible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Possibilité de </a:t>
            </a:r>
            <a:r>
              <a:rPr lang="fr-FR" sz="1000" b="1" dirty="0"/>
              <a:t>commentaires libres </a:t>
            </a:r>
            <a:r>
              <a:rPr lang="fr-FR" sz="1000" dirty="0"/>
              <a:t>(« autres remarques »)</a:t>
            </a:r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endCxn id="72" idx="6"/>
          </p:cNvCxnSpPr>
          <p:nvPr/>
        </p:nvCxnSpPr>
        <p:spPr>
          <a:xfrm flipH="1">
            <a:off x="8077874" y="5363481"/>
            <a:ext cx="380883" cy="16492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DB696980-856F-CB55-955B-1F632DE6A394}"/>
              </a:ext>
            </a:extLst>
          </p:cNvPr>
          <p:cNvSpPr txBox="1"/>
          <p:nvPr/>
        </p:nvSpPr>
        <p:spPr>
          <a:xfrm>
            <a:off x="222945" y="4452814"/>
            <a:ext cx="3510298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Bilan synthétique de l’opération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À établir en visant le maximum d’ambitions environnementales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Stationnement :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Si places hors opération </a:t>
            </a:r>
            <a:r>
              <a:rPr lang="fr-FR" sz="1000" dirty="0"/>
              <a:t>(concession longue durée), choisir l’</a:t>
            </a:r>
            <a:r>
              <a:rPr lang="fr-FR" sz="1000" b="1" dirty="0"/>
              <a:t>option tarifaire </a:t>
            </a:r>
            <a:r>
              <a:rPr lang="fr-FR" sz="1000" dirty="0"/>
              <a:t>en C56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Nombre de places réalisé sur l’opération </a:t>
            </a:r>
            <a:r>
              <a:rPr lang="fr-FR" sz="1000" dirty="0"/>
              <a:t>à renseigner en D60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Prix de vente des places</a:t>
            </a:r>
            <a:r>
              <a:rPr lang="fr-FR" sz="1000" dirty="0"/>
              <a:t> réalisées dans l’opération (plafonné à 23 800 €TTC) en C76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endParaRPr lang="fr-FR" sz="1000" dirty="0"/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b="1" dirty="0"/>
              <a:t>Coûts des travaux HT </a:t>
            </a:r>
            <a:r>
              <a:rPr lang="fr-FR" sz="1000" dirty="0"/>
              <a:t>à renseigner (C58:C60)</a:t>
            </a:r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b="1" dirty="0"/>
              <a:t>Autres frais HT </a:t>
            </a:r>
            <a:r>
              <a:rPr lang="fr-FR" sz="1000" dirty="0"/>
              <a:t>en % CA à renseigner (C62:C66)</a:t>
            </a:r>
          </a:p>
        </p:txBody>
      </p:sp>
      <p:sp>
        <p:nvSpPr>
          <p:cNvPr id="83" name="Ellipse 82">
            <a:extLst>
              <a:ext uri="{FF2B5EF4-FFF2-40B4-BE49-F238E27FC236}">
                <a16:creationId xmlns:a16="http://schemas.microsoft.com/office/drawing/2014/main" id="{9B8131E5-3684-1654-0596-F764667F84F6}"/>
              </a:ext>
            </a:extLst>
          </p:cNvPr>
          <p:cNvSpPr/>
          <p:nvPr/>
        </p:nvSpPr>
        <p:spPr>
          <a:xfrm>
            <a:off x="5335667" y="4356374"/>
            <a:ext cx="671651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4DD514FD-61AD-F3DA-5442-4600971D5721}"/>
              </a:ext>
            </a:extLst>
          </p:cNvPr>
          <p:cNvSpPr/>
          <p:nvPr/>
        </p:nvSpPr>
        <p:spPr>
          <a:xfrm>
            <a:off x="5974553" y="4508774"/>
            <a:ext cx="288000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" name="Connecteur droit avec flèche 1">
            <a:extLst>
              <a:ext uri="{FF2B5EF4-FFF2-40B4-BE49-F238E27FC236}">
                <a16:creationId xmlns:a16="http://schemas.microsoft.com/office/drawing/2014/main" id="{B282999B-B72C-BE49-FB45-C6E53AF9BAE6}"/>
              </a:ext>
            </a:extLst>
          </p:cNvPr>
          <p:cNvCxnSpPr>
            <a:cxnSpLocks/>
            <a:stCxn id="81" idx="3"/>
            <a:endCxn id="84" idx="3"/>
          </p:cNvCxnSpPr>
          <p:nvPr/>
        </p:nvCxnSpPr>
        <p:spPr>
          <a:xfrm flipV="1">
            <a:off x="3733243" y="4570230"/>
            <a:ext cx="2283487" cy="944413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7BF61F9-FA6D-CCA3-461F-4D2C9E217BB7}"/>
              </a:ext>
            </a:extLst>
          </p:cNvPr>
          <p:cNvCxnSpPr>
            <a:cxnSpLocks/>
            <a:endCxn id="83" idx="2"/>
          </p:cNvCxnSpPr>
          <p:nvPr/>
        </p:nvCxnSpPr>
        <p:spPr>
          <a:xfrm flipV="1">
            <a:off x="3738273" y="4392374"/>
            <a:ext cx="1597394" cy="846523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ACE9CF2-D777-68DB-69EB-3376EC4A951A}"/>
              </a:ext>
            </a:extLst>
          </p:cNvPr>
          <p:cNvCxnSpPr>
            <a:cxnSpLocks/>
            <a:endCxn id="73" idx="2"/>
          </p:cNvCxnSpPr>
          <p:nvPr/>
        </p:nvCxnSpPr>
        <p:spPr>
          <a:xfrm flipV="1">
            <a:off x="3738273" y="5158656"/>
            <a:ext cx="1604058" cy="66813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F0F793F3-0BB7-07B4-61EC-2330C74E31B8}"/>
              </a:ext>
            </a:extLst>
          </p:cNvPr>
          <p:cNvCxnSpPr>
            <a:cxnSpLocks/>
            <a:endCxn id="70" idx="3"/>
          </p:cNvCxnSpPr>
          <p:nvPr/>
        </p:nvCxnSpPr>
        <p:spPr>
          <a:xfrm flipV="1">
            <a:off x="3723007" y="4524858"/>
            <a:ext cx="1705991" cy="176732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A8E767AE-C640-FF6F-8D6D-A68F10564EDB}"/>
              </a:ext>
            </a:extLst>
          </p:cNvPr>
          <p:cNvCxnSpPr>
            <a:cxnSpLocks/>
            <a:endCxn id="71" idx="3"/>
          </p:cNvCxnSpPr>
          <p:nvPr/>
        </p:nvCxnSpPr>
        <p:spPr>
          <a:xfrm flipV="1">
            <a:off x="3723007" y="4748058"/>
            <a:ext cx="1705991" cy="167997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840E5CB1-C422-4491-0586-F6B8D34742D3}"/>
              </a:ext>
            </a:extLst>
          </p:cNvPr>
          <p:cNvCxnSpPr>
            <a:cxnSpLocks/>
            <a:endCxn id="59" idx="7"/>
          </p:cNvCxnSpPr>
          <p:nvPr/>
        </p:nvCxnSpPr>
        <p:spPr>
          <a:xfrm flipH="1">
            <a:off x="7682951" y="5775304"/>
            <a:ext cx="770776" cy="393963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25D2B7D3-9FBB-FBAE-86E2-4525DF3AD0DA}"/>
              </a:ext>
            </a:extLst>
          </p:cNvPr>
          <p:cNvSpPr/>
          <p:nvPr/>
        </p:nvSpPr>
        <p:spPr>
          <a:xfrm>
            <a:off x="5342331" y="6148179"/>
            <a:ext cx="2742207" cy="144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0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18C681-5159-55B7-712C-19CF4046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Bailleur social</a:t>
            </a:r>
          </a:p>
        </p:txBody>
      </p:sp>
    </p:spTree>
    <p:extLst>
      <p:ext uri="{BB962C8B-B14F-4D97-AF65-F5344CB8AC3E}">
        <p14:creationId xmlns:p14="http://schemas.microsoft.com/office/powerpoint/2010/main" val="2887072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AD4D0BD-5328-09CB-554E-6DC574A7E9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0000"/>
            <a:ext cx="9135055" cy="4503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dirty="0"/>
              <a:t>Il est prévu que </a:t>
            </a:r>
            <a:r>
              <a:rPr lang="fr-FR" dirty="0">
                <a:solidFill>
                  <a:srgbClr val="5EA34E"/>
                </a:solidFill>
              </a:rPr>
              <a:t>les bailleurs puissent répondre seuls </a:t>
            </a:r>
            <a:r>
              <a:rPr lang="fr-FR" dirty="0"/>
              <a:t>via la feuille de calcul </a:t>
            </a:r>
            <a:r>
              <a:rPr lang="fr-FR" dirty="0">
                <a:solidFill>
                  <a:srgbClr val="5EA34E"/>
                </a:solidFill>
              </a:rPr>
              <a:t>« tableur bailleur »</a:t>
            </a:r>
            <a:r>
              <a:rPr lang="fr-FR" dirty="0"/>
              <a:t> :</a:t>
            </a:r>
          </a:p>
          <a:p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2 scénarios de programmation </a:t>
            </a:r>
            <a:r>
              <a:rPr lang="fr-FR" dirty="0"/>
              <a:t>: 100% LLS et mixte LLS et accession encadrée</a:t>
            </a:r>
          </a:p>
          <a:p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2 localisations </a:t>
            </a:r>
            <a:r>
              <a:rPr lang="fr-FR" dirty="0"/>
              <a:t>: Bordeaux/Bègles et Floirac avec une mixité différenciée</a:t>
            </a:r>
          </a:p>
          <a:p>
            <a:r>
              <a:rPr lang="fr-FR" dirty="0"/>
              <a:t>Feuille de calcul :</a:t>
            </a:r>
          </a:p>
          <a:p>
            <a:pPr lvl="1"/>
            <a:r>
              <a:rPr lang="fr-FR" dirty="0"/>
              <a:t>De la même façon que les promoteurs pour l’onglet </a:t>
            </a:r>
            <a:r>
              <a:rPr lang="fr-FR" dirty="0">
                <a:solidFill>
                  <a:srgbClr val="5EA34E"/>
                </a:solidFill>
              </a:rPr>
              <a:t>« Caractéristiques et optimisations »</a:t>
            </a:r>
          </a:p>
          <a:p>
            <a:pPr lvl="1"/>
            <a:r>
              <a:rPr lang="fr-FR" dirty="0"/>
              <a:t>Dans les onglets </a:t>
            </a:r>
            <a:r>
              <a:rPr lang="fr-FR" dirty="0">
                <a:solidFill>
                  <a:srgbClr val="5EA34E"/>
                </a:solidFill>
              </a:rPr>
              <a:t>« résultat »</a:t>
            </a:r>
            <a:r>
              <a:rPr lang="fr-FR" dirty="0"/>
              <a:t>, en fixant des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ambitions environnementales </a:t>
            </a:r>
            <a:r>
              <a:rPr lang="fr-FR" dirty="0"/>
              <a:t>permettant de tenir le prix de revient admissible des opérations et, le cas échéant, en proposant des moyens alternatifs pour tenir les objectifs sous-jacents des ambitions proposées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A3468BD-5944-6D4D-3316-2E96F61D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Bailleur social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1EF6448-F524-3E2E-3516-6E263560F315}"/>
              </a:ext>
            </a:extLst>
          </p:cNvPr>
          <p:cNvSpPr txBox="1"/>
          <p:nvPr/>
        </p:nvSpPr>
        <p:spPr>
          <a:xfrm>
            <a:off x="10392355" y="2388360"/>
            <a:ext cx="1709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>
                <a:solidFill>
                  <a:srgbClr val="5EA34E"/>
                </a:solidFill>
                <a:latin typeface="Irma Text Std" panose="020B0504000000020003"/>
              </a:rPr>
              <a:t>3 onglets « résultat »</a:t>
            </a:r>
          </a:p>
        </p:txBody>
      </p:sp>
      <p:sp>
        <p:nvSpPr>
          <p:cNvPr id="5" name="Accolade fermante 4">
            <a:extLst>
              <a:ext uri="{FF2B5EF4-FFF2-40B4-BE49-F238E27FC236}">
                <a16:creationId xmlns:a16="http://schemas.microsoft.com/office/drawing/2014/main" id="{01ED202B-1E7D-8751-E625-6913D906699F}"/>
              </a:ext>
            </a:extLst>
          </p:cNvPr>
          <p:cNvSpPr/>
          <p:nvPr/>
        </p:nvSpPr>
        <p:spPr>
          <a:xfrm>
            <a:off x="10042497" y="2146848"/>
            <a:ext cx="349858" cy="1375576"/>
          </a:xfrm>
          <a:prstGeom prst="rightBrace">
            <a:avLst/>
          </a:prstGeom>
          <a:ln>
            <a:solidFill>
              <a:srgbClr val="5EA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5823B1-E96F-735E-362D-3AEABE47A40A}"/>
              </a:ext>
            </a:extLst>
          </p:cNvPr>
          <p:cNvSpPr/>
          <p:nvPr/>
        </p:nvSpPr>
        <p:spPr>
          <a:xfrm>
            <a:off x="10996655" y="6492875"/>
            <a:ext cx="1009815" cy="182880"/>
          </a:xfrm>
          <a:prstGeom prst="rect">
            <a:avLst/>
          </a:prstGeom>
          <a:solidFill>
            <a:srgbClr val="D3E5DE"/>
          </a:solidFill>
          <a:ln w="63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7BE221-77D6-9A10-4BE6-6900E75EF250}"/>
              </a:ext>
            </a:extLst>
          </p:cNvPr>
          <p:cNvSpPr txBox="1"/>
          <p:nvPr/>
        </p:nvSpPr>
        <p:spPr>
          <a:xfrm>
            <a:off x="7156174" y="6322778"/>
            <a:ext cx="3840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>
                <a:solidFill>
                  <a:srgbClr val="C00000"/>
                </a:solidFill>
                <a:latin typeface="Irma Text Std" panose="020B0504000000020003"/>
              </a:rPr>
              <a:t>Renseigner les cases vertes</a:t>
            </a:r>
          </a:p>
        </p:txBody>
      </p:sp>
    </p:spTree>
    <p:extLst>
      <p:ext uri="{BB962C8B-B14F-4D97-AF65-F5344CB8AC3E}">
        <p14:creationId xmlns:p14="http://schemas.microsoft.com/office/powerpoint/2010/main" val="371339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FC11E251-CD43-C36B-ABE6-58A4DEFE2F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Modalités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Présentation générale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Feuille </a:t>
            </a:r>
            <a:r>
              <a:rPr lang="fr-FR" i="1" dirty="0">
                <a:latin typeface="Irma Text Std" panose="020B0504000000020003"/>
              </a:rPr>
              <a:t>« promoteur » </a:t>
            </a:r>
            <a:r>
              <a:rPr lang="fr-FR" dirty="0">
                <a:latin typeface="Irma Text Std" panose="020B0504000000020003"/>
              </a:rPr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Onglet « Caractéristiques &amp; Optimisations »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Onglets résultats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Feuille </a:t>
            </a:r>
            <a:r>
              <a:rPr lang="fr-FR" i="1" dirty="0">
                <a:latin typeface="Irma Text Std" panose="020B0504000000020003"/>
              </a:rPr>
              <a:t>« bailleur social »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Onglet « Caractéristiques &amp; Optimisations »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Onglets résultats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Spécificités </a:t>
            </a:r>
            <a:r>
              <a:rPr lang="fr-FR" i="1" dirty="0">
                <a:latin typeface="Irma Text Std" panose="020B0504000000020003"/>
              </a:rPr>
              <a:t>« constructeurs et bureaux d’études »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>
                <a:latin typeface="Irma Text Std" panose="020B0504000000020003"/>
              </a:rPr>
              <a:t>Conclusion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650074E-999C-261E-9E60-A57062C5A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Irma Text Std" panose="020B0504000000020003"/>
              </a:rPr>
              <a:t>Guide d’utilisation du </a:t>
            </a:r>
            <a:r>
              <a:rPr lang="fr-FR" dirty="0" err="1">
                <a:solidFill>
                  <a:srgbClr val="5EA34E"/>
                </a:solidFill>
                <a:latin typeface="Irma Text Std" panose="020B0504000000020003"/>
              </a:rPr>
              <a:t>TOp</a:t>
            </a:r>
            <a:r>
              <a:rPr lang="fr-FR" dirty="0">
                <a:solidFill>
                  <a:srgbClr val="5EA34E"/>
                </a:solidFill>
                <a:latin typeface="Irma Text Std" panose="020B0504000000020003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05264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9C2F9D4-FBC2-8129-1F66-AF1B03A5F9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0916" y="996738"/>
            <a:ext cx="4143711" cy="5868800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 « Caractéristiques &amp; Optimisations »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0360AD-F87F-821A-E7A1-A19D3E00DA71}"/>
              </a:ext>
            </a:extLst>
          </p:cNvPr>
          <p:cNvSpPr/>
          <p:nvPr/>
        </p:nvSpPr>
        <p:spPr>
          <a:xfrm>
            <a:off x="4110447" y="1522253"/>
            <a:ext cx="3506903" cy="778798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219076" y="1442353"/>
            <a:ext cx="3371581" cy="146193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Scénarios de programmation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Présentation des scénarios proposés avec détail de la charge foncière, du prix de vente et de la part de chaque produit considéré.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2 scénarios de programmation </a:t>
            </a:r>
            <a:r>
              <a:rPr lang="fr-FR" sz="1100" dirty="0"/>
              <a:t>déclinés en </a:t>
            </a:r>
            <a:r>
              <a:rPr lang="fr-FR" sz="1100" b="1" dirty="0"/>
              <a:t>2 localisations </a:t>
            </a:r>
            <a:r>
              <a:rPr lang="fr-FR" sz="1100" dirty="0"/>
              <a:t>: Bordeaux-Bègles et Floirac (distinction taux de logement social et d’accession encadrée pour le scénario mixte)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B507792-3ED0-BAA5-6E83-53ADE2297D26}"/>
              </a:ext>
            </a:extLst>
          </p:cNvPr>
          <p:cNvCxnSpPr>
            <a:cxnSpLocks/>
            <a:stCxn id="8" idx="3"/>
            <a:endCxn id="7" idx="2"/>
          </p:cNvCxnSpPr>
          <p:nvPr/>
        </p:nvCxnSpPr>
        <p:spPr>
          <a:xfrm flipV="1">
            <a:off x="3590657" y="1911652"/>
            <a:ext cx="519790" cy="261671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83DDD21-709F-B5EC-6243-60D1AE23692F}"/>
              </a:ext>
            </a:extLst>
          </p:cNvPr>
          <p:cNvSpPr/>
          <p:nvPr/>
        </p:nvSpPr>
        <p:spPr>
          <a:xfrm>
            <a:off x="7427725" y="1213037"/>
            <a:ext cx="650149" cy="1721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1A436E-B31C-DBC1-36ED-DBDBF6B11060}"/>
              </a:ext>
            </a:extLst>
          </p:cNvPr>
          <p:cNvSpPr txBox="1"/>
          <p:nvPr/>
        </p:nvSpPr>
        <p:spPr>
          <a:xfrm>
            <a:off x="8601344" y="1253810"/>
            <a:ext cx="3377565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dirty="0"/>
              <a:t>Renseigner le </a:t>
            </a:r>
            <a:r>
              <a:rPr lang="fr-FR" sz="1100" b="1" dirty="0"/>
              <a:t>type de bailleur </a:t>
            </a:r>
            <a:r>
              <a:rPr lang="fr-FR" sz="1100" dirty="0"/>
              <a:t>contributeur (local ou national)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67C1B40-AFBC-8B39-72B5-D51DC5353971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 flipV="1">
            <a:off x="8077874" y="1299114"/>
            <a:ext cx="523470" cy="17014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601344" y="2152315"/>
            <a:ext cx="3371580" cy="264687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Caractéristiques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Morphologie</a:t>
            </a:r>
            <a:r>
              <a:rPr lang="fr-FR" sz="1100" dirty="0"/>
              <a:t> : description des principales caractéristiques physiques de l’opération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Stationnement</a:t>
            </a:r>
            <a:r>
              <a:rPr lang="fr-FR" sz="1100" dirty="0"/>
              <a:t> : présentation des normes prises en compte dans l’élaboration du bilan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Accession encadrée </a:t>
            </a:r>
            <a:r>
              <a:rPr lang="fr-FR" sz="1100" dirty="0"/>
              <a:t>: précisions sur les terminologies employées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Répartition typologique </a:t>
            </a:r>
            <a:r>
              <a:rPr lang="fr-FR" sz="1100" dirty="0"/>
              <a:t>: répartition souhaitée des typologies et des surfaces de logement à prendre en compte (distinction logement locatif social et autres) dans l’élaboration des onglets « résultats 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Autres éléments à prendre en compte </a:t>
            </a:r>
            <a:r>
              <a:rPr lang="fr-FR" sz="1100" dirty="0"/>
              <a:t>: autres caractéristiques des opérations à prendre en considération pour l’élaboration des onglets « résultats »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4110205" y="2719430"/>
            <a:ext cx="374709" cy="109271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4023702" y="2471949"/>
            <a:ext cx="638447" cy="112247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4484914" y="2774066"/>
            <a:ext cx="4122758" cy="54635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endCxn id="30" idx="6"/>
          </p:cNvCxnSpPr>
          <p:nvPr/>
        </p:nvCxnSpPr>
        <p:spPr>
          <a:xfrm flipH="1">
            <a:off x="4662149" y="2471949"/>
            <a:ext cx="3945523" cy="5612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83095785-3204-0FA5-CF28-BD218F218A59}"/>
              </a:ext>
            </a:extLst>
          </p:cNvPr>
          <p:cNvCxnSpPr>
            <a:cxnSpLocks/>
            <a:endCxn id="46" idx="2"/>
          </p:cNvCxnSpPr>
          <p:nvPr/>
        </p:nvCxnSpPr>
        <p:spPr>
          <a:xfrm>
            <a:off x="3590656" y="5707076"/>
            <a:ext cx="2580825" cy="16005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36E3F6AA-0EFE-AB60-6618-65EBFD74830E}"/>
              </a:ext>
            </a:extLst>
          </p:cNvPr>
          <p:cNvCxnSpPr>
            <a:cxnSpLocks/>
            <a:endCxn id="73" idx="2"/>
          </p:cNvCxnSpPr>
          <p:nvPr/>
        </p:nvCxnSpPr>
        <p:spPr>
          <a:xfrm>
            <a:off x="3590657" y="4897354"/>
            <a:ext cx="2575795" cy="53564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882642" y="5069040"/>
            <a:ext cx="378822" cy="14400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6166452" y="5396998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9BC0C0D-FE9F-429B-8979-F8655CEE591D}"/>
              </a:ext>
            </a:extLst>
          </p:cNvPr>
          <p:cNvSpPr txBox="1"/>
          <p:nvPr/>
        </p:nvSpPr>
        <p:spPr>
          <a:xfrm>
            <a:off x="219075" y="3573996"/>
            <a:ext cx="3371581" cy="28161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Optimisations</a:t>
            </a:r>
          </a:p>
          <a:p>
            <a:r>
              <a:rPr lang="fr-FR" sz="1100" dirty="0"/>
              <a:t>Pour chaque item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Classer</a:t>
            </a:r>
            <a:r>
              <a:rPr lang="fr-FR" sz="1100" dirty="0"/>
              <a:t> (de 1 à 8) les optimisations proposées dans l’ordre d’importance pour améliorer l’économie générale des projets (ambitions et bilan). Un même classement peut être donné à 2 optimisations si elles sont considérées comme équivalentes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dans quelle mesure ces optimisations peuvent être favorables</a:t>
            </a:r>
          </a:p>
          <a:p>
            <a:endParaRPr lang="fr-FR" sz="1100" dirty="0"/>
          </a:p>
          <a:p>
            <a:r>
              <a:rPr lang="fr-FR" sz="1100" dirty="0"/>
              <a:t>Autres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si les autres éléments présentés sont susceptibles d’avoir une incidence sur les bilans proposés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Possibilité d’ajouter d’</a:t>
            </a:r>
            <a:r>
              <a:rPr lang="fr-FR" sz="1100" b="1" dirty="0"/>
              <a:t>autres idées</a:t>
            </a:r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endCxn id="72" idx="2"/>
          </p:cNvCxnSpPr>
          <p:nvPr/>
        </p:nvCxnSpPr>
        <p:spPr>
          <a:xfrm>
            <a:off x="3596985" y="4071836"/>
            <a:ext cx="2285657" cy="106920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45">
            <a:extLst>
              <a:ext uri="{FF2B5EF4-FFF2-40B4-BE49-F238E27FC236}">
                <a16:creationId xmlns:a16="http://schemas.microsoft.com/office/drawing/2014/main" id="{5A4CA302-9389-2FB8-AC9E-A90190032C40}"/>
              </a:ext>
            </a:extLst>
          </p:cNvPr>
          <p:cNvSpPr/>
          <p:nvPr/>
        </p:nvSpPr>
        <p:spPr>
          <a:xfrm>
            <a:off x="6171481" y="5831132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3D87A08-F403-22EF-34EA-03C765CCC5C1}"/>
              </a:ext>
            </a:extLst>
          </p:cNvPr>
          <p:cNvSpPr/>
          <p:nvPr/>
        </p:nvSpPr>
        <p:spPr>
          <a:xfrm>
            <a:off x="6166452" y="6042944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27275A9D-8904-93B5-089C-A63407A4EB0F}"/>
              </a:ext>
            </a:extLst>
          </p:cNvPr>
          <p:cNvCxnSpPr>
            <a:cxnSpLocks/>
            <a:endCxn id="47" idx="2"/>
          </p:cNvCxnSpPr>
          <p:nvPr/>
        </p:nvCxnSpPr>
        <p:spPr>
          <a:xfrm flipV="1">
            <a:off x="3590656" y="6078944"/>
            <a:ext cx="2575796" cy="16985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CBFA2352-2ACA-732B-C371-8F7D311134FC}"/>
              </a:ext>
            </a:extLst>
          </p:cNvPr>
          <p:cNvSpPr/>
          <p:nvPr/>
        </p:nvSpPr>
        <p:spPr>
          <a:xfrm>
            <a:off x="4110204" y="3062292"/>
            <a:ext cx="1019145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58E3906E-498E-F588-6130-F928511929DB}"/>
              </a:ext>
            </a:extLst>
          </p:cNvPr>
          <p:cNvSpPr/>
          <p:nvPr/>
        </p:nvSpPr>
        <p:spPr>
          <a:xfrm>
            <a:off x="4030916" y="3458661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C9DC4C7F-D913-CAFA-8166-F841B4B553A2}"/>
              </a:ext>
            </a:extLst>
          </p:cNvPr>
          <p:cNvSpPr/>
          <p:nvPr/>
        </p:nvSpPr>
        <p:spPr>
          <a:xfrm>
            <a:off x="4105414" y="4106975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B388B962-D8FF-3F73-E21F-D352997B295B}"/>
              </a:ext>
            </a:extLst>
          </p:cNvPr>
          <p:cNvCxnSpPr>
            <a:cxnSpLocks/>
            <a:endCxn id="59" idx="6"/>
          </p:cNvCxnSpPr>
          <p:nvPr/>
        </p:nvCxnSpPr>
        <p:spPr>
          <a:xfrm flipH="1">
            <a:off x="5129349" y="3133985"/>
            <a:ext cx="3471995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867EFE11-DCCD-0E02-D9CB-F1B1446167D3}"/>
              </a:ext>
            </a:extLst>
          </p:cNvPr>
          <p:cNvCxnSpPr>
            <a:cxnSpLocks/>
            <a:stCxn id="28" idx="1"/>
            <a:endCxn id="60" idx="6"/>
          </p:cNvCxnSpPr>
          <p:nvPr/>
        </p:nvCxnSpPr>
        <p:spPr>
          <a:xfrm flipH="1">
            <a:off x="4662150" y="3475754"/>
            <a:ext cx="3939194" cy="5460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>
            <a:extLst>
              <a:ext uri="{FF2B5EF4-FFF2-40B4-BE49-F238E27FC236}">
                <a16:creationId xmlns:a16="http://schemas.microsoft.com/office/drawing/2014/main" id="{726CD5DC-A46F-BD14-50F3-9EE5DE3AB19B}"/>
              </a:ext>
            </a:extLst>
          </p:cNvPr>
          <p:cNvCxnSpPr>
            <a:cxnSpLocks/>
            <a:endCxn id="61" idx="6"/>
          </p:cNvCxnSpPr>
          <p:nvPr/>
        </p:nvCxnSpPr>
        <p:spPr>
          <a:xfrm flipH="1">
            <a:off x="4736648" y="4178668"/>
            <a:ext cx="3864696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5954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747C174-8302-4F72-049C-17193027E3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372" y="995265"/>
            <a:ext cx="4157255" cy="5868035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Onglets résultats (1&amp;2A, 1B et 2B)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0360AD-F87F-821A-E7A1-A19D3E00DA71}"/>
              </a:ext>
            </a:extLst>
          </p:cNvPr>
          <p:cNvSpPr/>
          <p:nvPr/>
        </p:nvSpPr>
        <p:spPr>
          <a:xfrm>
            <a:off x="4197531" y="1245326"/>
            <a:ext cx="1045029" cy="355260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219076" y="1127913"/>
            <a:ext cx="35039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Rappel du scénario de programmation considéré (repris dans le tableau « programme »)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B507792-3ED0-BAA5-6E83-53ADE2297D26}"/>
              </a:ext>
            </a:extLst>
          </p:cNvPr>
          <p:cNvCxnSpPr>
            <a:cxnSpLocks/>
            <a:stCxn id="8" idx="3"/>
            <a:endCxn id="7" idx="2"/>
          </p:cNvCxnSpPr>
          <p:nvPr/>
        </p:nvCxnSpPr>
        <p:spPr>
          <a:xfrm>
            <a:off x="3723007" y="1343357"/>
            <a:ext cx="474524" cy="79599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2A48AE31-A532-B00F-6BA4-7DFAE8C50F30}"/>
              </a:ext>
            </a:extLst>
          </p:cNvPr>
          <p:cNvSpPr txBox="1"/>
          <p:nvPr/>
        </p:nvSpPr>
        <p:spPr>
          <a:xfrm>
            <a:off x="219076" y="1846371"/>
            <a:ext cx="3510297" cy="10464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Programme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Correspondant aux scénarios de programmation décrits à l’onglet « caractéristiques &amp; Optimisations »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/>
              <a:t>Part des produits en accession encadrée </a:t>
            </a:r>
            <a:r>
              <a:rPr lang="fr-FR" sz="1000" dirty="0"/>
              <a:t>à renseigner (D9:D11)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95A57B4-F6F1-8C86-3C45-C3069FA99D62}"/>
              </a:ext>
            </a:extLst>
          </p:cNvPr>
          <p:cNvSpPr/>
          <p:nvPr/>
        </p:nvSpPr>
        <p:spPr>
          <a:xfrm>
            <a:off x="5936822" y="1745702"/>
            <a:ext cx="378822" cy="261258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EF1C86BD-AE2F-3BC4-CD7D-17682E3E0DA8}"/>
              </a:ext>
            </a:extLst>
          </p:cNvPr>
          <p:cNvCxnSpPr>
            <a:cxnSpLocks/>
            <a:endCxn id="23" idx="2"/>
          </p:cNvCxnSpPr>
          <p:nvPr/>
        </p:nvCxnSpPr>
        <p:spPr>
          <a:xfrm flipV="1">
            <a:off x="3729373" y="1876331"/>
            <a:ext cx="2207449" cy="739648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462626" y="1846371"/>
            <a:ext cx="3510298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Ambitions environnementales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Socle d’ambitions que l’EPA souhaite atteindre en totalité. La réponse devra conserver une cohérence entre les différents items considérés.</a:t>
            </a:r>
          </a:p>
          <a:p>
            <a:endParaRPr lang="fr-FR" sz="1000" dirty="0">
              <a:solidFill>
                <a:schemeClr val="tx1"/>
              </a:solidFill>
            </a:endParaRPr>
          </a:p>
          <a:p>
            <a:r>
              <a:rPr lang="fr-FR" sz="1000" dirty="0">
                <a:solidFill>
                  <a:schemeClr val="tx1"/>
                </a:solidFill>
              </a:rPr>
              <a:t>Pour chaque item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Indiquer « </a:t>
            </a:r>
            <a:r>
              <a:rPr lang="fr-FR" sz="1000" b="1" dirty="0"/>
              <a:t>OUI</a:t>
            </a:r>
            <a:r>
              <a:rPr lang="fr-FR" sz="1000" dirty="0"/>
              <a:t> » si l’ambition peut être tenue dans l’équilibre général de l’opération du scénario considéré, « </a:t>
            </a:r>
            <a:r>
              <a:rPr lang="fr-FR" sz="1000" b="1" dirty="0"/>
              <a:t>NON</a:t>
            </a:r>
            <a:r>
              <a:rPr lang="fr-FR" sz="1000" dirty="0"/>
              <a:t> » si ce n’est que partiellement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En commentaires :</a:t>
            </a:r>
            <a:endParaRPr lang="fr-FR" sz="1100" dirty="0"/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dirty="0"/>
              <a:t>Si l’atteinte de l’ambition est conditionnée à des </a:t>
            </a:r>
            <a:r>
              <a:rPr lang="fr-FR" sz="1000" b="1" dirty="0"/>
              <a:t>prérequis</a:t>
            </a:r>
            <a:r>
              <a:rPr lang="fr-FR" sz="1000" dirty="0"/>
              <a:t>, les indiquer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Si l’ambition ne peut pas être atteinte</a:t>
            </a:r>
            <a:r>
              <a:rPr lang="fr-FR" sz="1000" dirty="0"/>
              <a:t>, préciser si l’objectif sous-jacent reste atteignable mais par d’</a:t>
            </a:r>
            <a:r>
              <a:rPr lang="fr-FR" sz="1000" b="1" dirty="0"/>
              <a:t>autres moyens </a:t>
            </a:r>
            <a:r>
              <a:rPr lang="fr-FR" sz="1000" dirty="0"/>
              <a:t>(à préciser) ou si il ne peut être atteint que </a:t>
            </a:r>
            <a:r>
              <a:rPr lang="fr-FR" sz="1000" b="1" dirty="0"/>
              <a:t>partiellement</a:t>
            </a:r>
            <a:r>
              <a:rPr lang="fr-FR" sz="1000" dirty="0"/>
              <a:t> (niveau d’atteinte à préciser)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5978435" y="2534350"/>
            <a:ext cx="265611" cy="10927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6228804" y="2972570"/>
            <a:ext cx="1844040" cy="1092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6244046" y="2588986"/>
            <a:ext cx="2209681" cy="30382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endCxn id="30" idx="5"/>
          </p:cNvCxnSpPr>
          <p:nvPr/>
        </p:nvCxnSpPr>
        <p:spPr>
          <a:xfrm flipH="1" flipV="1">
            <a:off x="7802791" y="3065839"/>
            <a:ext cx="655966" cy="28961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llipse 69">
            <a:extLst>
              <a:ext uri="{FF2B5EF4-FFF2-40B4-BE49-F238E27FC236}">
                <a16:creationId xmlns:a16="http://schemas.microsoft.com/office/drawing/2014/main" id="{DC1E0C1B-39F5-8299-F9CA-0D9530E72FF9}"/>
              </a:ext>
            </a:extLst>
          </p:cNvPr>
          <p:cNvSpPr/>
          <p:nvPr/>
        </p:nvSpPr>
        <p:spPr>
          <a:xfrm>
            <a:off x="5330637" y="4210040"/>
            <a:ext cx="671651" cy="108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371F2AA7-C0ED-0B42-EF0F-BB9D2144D316}"/>
              </a:ext>
            </a:extLst>
          </p:cNvPr>
          <p:cNvSpPr/>
          <p:nvPr/>
        </p:nvSpPr>
        <p:spPr>
          <a:xfrm>
            <a:off x="5330637" y="4346634"/>
            <a:ext cx="671651" cy="209465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335667" y="4947524"/>
            <a:ext cx="2742207" cy="144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5342331" y="4780754"/>
            <a:ext cx="671651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9BC0C0D-FE9F-429B-8979-F8655CEE591D}"/>
              </a:ext>
            </a:extLst>
          </p:cNvPr>
          <p:cNvSpPr txBox="1"/>
          <p:nvPr/>
        </p:nvSpPr>
        <p:spPr>
          <a:xfrm>
            <a:off x="8462626" y="5103515"/>
            <a:ext cx="3371581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Commentaires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Pour chaque question, </a:t>
            </a:r>
            <a:r>
              <a:rPr lang="fr-FR" sz="1000" b="1" dirty="0"/>
              <a:t>réponse</a:t>
            </a:r>
            <a:r>
              <a:rPr lang="fr-FR" sz="1000" dirty="0"/>
              <a:t> à formuler en essayant d’être le plus précis possible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Possibilité de </a:t>
            </a:r>
            <a:r>
              <a:rPr lang="fr-FR" sz="1000" b="1" dirty="0"/>
              <a:t>commentaires libres </a:t>
            </a:r>
            <a:r>
              <a:rPr lang="fr-FR" sz="1000" dirty="0"/>
              <a:t>(« autres remarques »)</a:t>
            </a:r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endCxn id="72" idx="5"/>
          </p:cNvCxnSpPr>
          <p:nvPr/>
        </p:nvCxnSpPr>
        <p:spPr>
          <a:xfrm flipH="1" flipV="1">
            <a:off x="7676287" y="5070436"/>
            <a:ext cx="777439" cy="36725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DB696980-856F-CB55-955B-1F632DE6A394}"/>
              </a:ext>
            </a:extLst>
          </p:cNvPr>
          <p:cNvSpPr txBox="1"/>
          <p:nvPr/>
        </p:nvSpPr>
        <p:spPr>
          <a:xfrm>
            <a:off x="222945" y="3116011"/>
            <a:ext cx="3510298" cy="27392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Prix de revient de l’opération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À établir en visant le maximum d’ambitions environnementales et de manière à garantir l’équilibre de l’opération dans le scénario considéré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Stationnement :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Si places hors opération </a:t>
            </a:r>
            <a:r>
              <a:rPr lang="fr-FR" sz="1000" dirty="0"/>
              <a:t>(concession longue durée), choisir l’</a:t>
            </a:r>
            <a:r>
              <a:rPr lang="fr-FR" sz="1000" b="1" dirty="0"/>
              <a:t>option tarifaire </a:t>
            </a:r>
            <a:r>
              <a:rPr lang="fr-FR" sz="1000" dirty="0"/>
              <a:t>en C53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Nombre de places réalisé sur l’opération </a:t>
            </a:r>
            <a:r>
              <a:rPr lang="fr-FR" sz="1000" dirty="0"/>
              <a:t>à renseigner en D56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endParaRPr lang="fr-FR" sz="1000" dirty="0"/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b="1" dirty="0"/>
              <a:t>Coûts des travaux HT </a:t>
            </a:r>
            <a:r>
              <a:rPr lang="fr-FR" sz="1000" dirty="0"/>
              <a:t>à renseigner (C55:57)</a:t>
            </a:r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b="1" dirty="0"/>
              <a:t>Autres frais HT </a:t>
            </a:r>
            <a:r>
              <a:rPr lang="fr-FR" sz="1000" dirty="0"/>
              <a:t>en % CA à renseigner (C59:C63)</a:t>
            </a:r>
          </a:p>
          <a:p>
            <a:pPr indent="-184150">
              <a:buFont typeface="Arial" panose="020B0604020202020204" pitchFamily="34" charset="0"/>
              <a:buChar char="•"/>
            </a:pPr>
            <a:endParaRPr lang="fr-FR" sz="1000" dirty="0"/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dirty="0"/>
              <a:t>Recettes </a:t>
            </a:r>
            <a:r>
              <a:rPr lang="fr-FR" sz="1000" i="1" dirty="0">
                <a:solidFill>
                  <a:srgbClr val="C00000"/>
                </a:solidFill>
              </a:rPr>
              <a:t>(ne figure pas dans l’onglet 1&amp;2A)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Prix de vente des places</a:t>
            </a:r>
            <a:r>
              <a:rPr lang="fr-FR" sz="1000" dirty="0"/>
              <a:t> réalisées dans l’opération (plafonné à 23 800 €TTC) en C70</a:t>
            </a:r>
          </a:p>
        </p:txBody>
      </p:sp>
      <p:sp>
        <p:nvSpPr>
          <p:cNvPr id="83" name="Ellipse 82">
            <a:extLst>
              <a:ext uri="{FF2B5EF4-FFF2-40B4-BE49-F238E27FC236}">
                <a16:creationId xmlns:a16="http://schemas.microsoft.com/office/drawing/2014/main" id="{9B8131E5-3684-1654-0596-F764667F84F6}"/>
              </a:ext>
            </a:extLst>
          </p:cNvPr>
          <p:cNvSpPr/>
          <p:nvPr/>
        </p:nvSpPr>
        <p:spPr>
          <a:xfrm>
            <a:off x="5335667" y="4133740"/>
            <a:ext cx="671651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4DD514FD-61AD-F3DA-5442-4600971D5721}"/>
              </a:ext>
            </a:extLst>
          </p:cNvPr>
          <p:cNvSpPr/>
          <p:nvPr/>
        </p:nvSpPr>
        <p:spPr>
          <a:xfrm>
            <a:off x="5974553" y="4286140"/>
            <a:ext cx="288000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" name="Connecteur droit avec flèche 1">
            <a:extLst>
              <a:ext uri="{FF2B5EF4-FFF2-40B4-BE49-F238E27FC236}">
                <a16:creationId xmlns:a16="http://schemas.microsoft.com/office/drawing/2014/main" id="{B282999B-B72C-BE49-FB45-C6E53AF9BAE6}"/>
              </a:ext>
            </a:extLst>
          </p:cNvPr>
          <p:cNvCxnSpPr>
            <a:cxnSpLocks/>
            <a:stCxn id="81" idx="3"/>
            <a:endCxn id="84" idx="3"/>
          </p:cNvCxnSpPr>
          <p:nvPr/>
        </p:nvCxnSpPr>
        <p:spPr>
          <a:xfrm flipV="1">
            <a:off x="3733243" y="4347596"/>
            <a:ext cx="2283487" cy="13802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7BF61F9-FA6D-CCA3-461F-4D2C9E217BB7}"/>
              </a:ext>
            </a:extLst>
          </p:cNvPr>
          <p:cNvCxnSpPr>
            <a:cxnSpLocks/>
            <a:endCxn id="83" idx="2"/>
          </p:cNvCxnSpPr>
          <p:nvPr/>
        </p:nvCxnSpPr>
        <p:spPr>
          <a:xfrm flipV="1">
            <a:off x="3737112" y="4169740"/>
            <a:ext cx="1598555" cy="3600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ACE9CF2-D777-68DB-69EB-3376EC4A951A}"/>
              </a:ext>
            </a:extLst>
          </p:cNvPr>
          <p:cNvCxnSpPr>
            <a:cxnSpLocks/>
            <a:endCxn id="73" idx="2"/>
          </p:cNvCxnSpPr>
          <p:nvPr/>
        </p:nvCxnSpPr>
        <p:spPr>
          <a:xfrm flipV="1">
            <a:off x="3737112" y="4816754"/>
            <a:ext cx="1605219" cy="59955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F0F793F3-0BB7-07B4-61EC-2330C74E31B8}"/>
              </a:ext>
            </a:extLst>
          </p:cNvPr>
          <p:cNvCxnSpPr>
            <a:cxnSpLocks/>
            <a:endCxn id="70" idx="3"/>
          </p:cNvCxnSpPr>
          <p:nvPr/>
        </p:nvCxnSpPr>
        <p:spPr>
          <a:xfrm flipV="1">
            <a:off x="3738273" y="4302224"/>
            <a:ext cx="1690725" cy="64595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A8E767AE-C640-FF6F-8D6D-A68F10564EDB}"/>
              </a:ext>
            </a:extLst>
          </p:cNvPr>
          <p:cNvCxnSpPr>
            <a:cxnSpLocks/>
            <a:endCxn id="71" idx="3"/>
          </p:cNvCxnSpPr>
          <p:nvPr/>
        </p:nvCxnSpPr>
        <p:spPr>
          <a:xfrm flipV="1">
            <a:off x="3729373" y="4525424"/>
            <a:ext cx="1699625" cy="57809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840E5CB1-C422-4491-0586-F6B8D34742D3}"/>
              </a:ext>
            </a:extLst>
          </p:cNvPr>
          <p:cNvCxnSpPr>
            <a:cxnSpLocks/>
            <a:endCxn id="59" idx="6"/>
          </p:cNvCxnSpPr>
          <p:nvPr/>
        </p:nvCxnSpPr>
        <p:spPr>
          <a:xfrm flipH="1" flipV="1">
            <a:off x="8084538" y="5711298"/>
            <a:ext cx="369188" cy="7200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25D2B7D3-9FBB-FBAE-86E2-4525DF3AD0DA}"/>
              </a:ext>
            </a:extLst>
          </p:cNvPr>
          <p:cNvSpPr/>
          <p:nvPr/>
        </p:nvSpPr>
        <p:spPr>
          <a:xfrm>
            <a:off x="5342331" y="5639298"/>
            <a:ext cx="2742207" cy="144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354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18C681-5159-55B7-712C-19CF4046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Constructeur et bureau d’étude</a:t>
            </a:r>
          </a:p>
        </p:txBody>
      </p:sp>
    </p:spTree>
    <p:extLst>
      <p:ext uri="{BB962C8B-B14F-4D97-AF65-F5344CB8AC3E}">
        <p14:creationId xmlns:p14="http://schemas.microsoft.com/office/powerpoint/2010/main" val="2458860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AD4D0BD-5328-09CB-554E-6DC574A7E9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Il est prévu que les </a:t>
            </a:r>
            <a:r>
              <a:rPr lang="fr-FR" dirty="0">
                <a:solidFill>
                  <a:srgbClr val="5EA34E"/>
                </a:solidFill>
              </a:rPr>
              <a:t>constructeurs ou les bureaux d’étude </a:t>
            </a:r>
            <a:r>
              <a:rPr lang="fr-FR" dirty="0"/>
              <a:t>puissent répondre seuls. Dans un tel cas, ils sont invités à renseigner le </a:t>
            </a:r>
            <a:r>
              <a:rPr lang="fr-FR" dirty="0">
                <a:solidFill>
                  <a:srgbClr val="5EA34E"/>
                </a:solidFill>
              </a:rPr>
              <a:t>« tableur promoteur »</a:t>
            </a:r>
            <a:r>
              <a:rPr lang="fr-FR" dirty="0"/>
              <a:t> :</a:t>
            </a:r>
          </a:p>
          <a:p>
            <a:pPr lvl="1"/>
            <a:r>
              <a:rPr lang="fr-FR" dirty="0"/>
              <a:t>De la même façon que les promoteurs pour l’onglet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« Caractéristiques et optimisations »</a:t>
            </a:r>
          </a:p>
          <a:p>
            <a:pPr lvl="1"/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Uniquement concernant les coûts travaux </a:t>
            </a:r>
            <a:r>
              <a:rPr lang="fr-FR" dirty="0"/>
              <a:t>pour les onglets scénarios (1A) en tenant compte des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ambitions environnementales maximales </a:t>
            </a:r>
            <a:r>
              <a:rPr lang="fr-FR" dirty="0"/>
              <a:t>fixées à l’onglet scénarios</a:t>
            </a:r>
          </a:p>
          <a:p>
            <a:pPr lvl="1"/>
            <a:r>
              <a:rPr lang="fr-FR" dirty="0"/>
              <a:t>Néanmoins, il peut être proposé des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alternatives</a:t>
            </a:r>
            <a:r>
              <a:rPr lang="fr-FR" dirty="0"/>
              <a:t> à ces ambitions environnementales dès lors qu’elles permettent d’obtenir le même niveau d’objectif sous-jacent (en commentaires)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A3468BD-5944-6D4D-3316-2E96F61D8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Constructeur et bureau d’étude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6C6496-BA6D-0083-1C49-35DE8BDBE6DF}"/>
              </a:ext>
            </a:extLst>
          </p:cNvPr>
          <p:cNvSpPr/>
          <p:nvPr/>
        </p:nvSpPr>
        <p:spPr>
          <a:xfrm>
            <a:off x="10996655" y="6492875"/>
            <a:ext cx="1009815" cy="182880"/>
          </a:xfrm>
          <a:prstGeom prst="rect">
            <a:avLst/>
          </a:prstGeom>
          <a:solidFill>
            <a:srgbClr val="D3E5DE"/>
          </a:solidFill>
          <a:ln w="63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682E182-D9C9-13AA-56E5-4ABBF54E0F3B}"/>
              </a:ext>
            </a:extLst>
          </p:cNvPr>
          <p:cNvSpPr txBox="1"/>
          <p:nvPr/>
        </p:nvSpPr>
        <p:spPr>
          <a:xfrm>
            <a:off x="7156174" y="6322778"/>
            <a:ext cx="3840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>
                <a:solidFill>
                  <a:srgbClr val="C00000"/>
                </a:solidFill>
                <a:latin typeface="Irma Text Std" panose="020B0504000000020003"/>
              </a:rPr>
              <a:t>Renseigner les cases vertes</a:t>
            </a:r>
          </a:p>
        </p:txBody>
      </p:sp>
    </p:spTree>
    <p:extLst>
      <p:ext uri="{BB962C8B-B14F-4D97-AF65-F5344CB8AC3E}">
        <p14:creationId xmlns:p14="http://schemas.microsoft.com/office/powerpoint/2010/main" val="4028460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Image 85">
            <a:extLst>
              <a:ext uri="{FF2B5EF4-FFF2-40B4-BE49-F238E27FC236}">
                <a16:creationId xmlns:a16="http://schemas.microsoft.com/office/drawing/2014/main" id="{DC01CE29-24AD-EB70-CD5C-3487FD29E9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702" y="998196"/>
            <a:ext cx="4150925" cy="5867342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 « Caractéristiques &amp; Optimisations »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E0360AD-F87F-821A-E7A1-A19D3E00DA71}"/>
              </a:ext>
            </a:extLst>
          </p:cNvPr>
          <p:cNvSpPr/>
          <p:nvPr/>
        </p:nvSpPr>
        <p:spPr>
          <a:xfrm>
            <a:off x="4110447" y="1522253"/>
            <a:ext cx="3962398" cy="1161328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219076" y="1442353"/>
            <a:ext cx="3371581" cy="4616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Scénarios de programmation</a:t>
            </a:r>
          </a:p>
          <a:p>
            <a:r>
              <a:rPr lang="fr-FR" sz="1100" i="1" dirty="0">
                <a:solidFill>
                  <a:srgbClr val="C00000"/>
                </a:solidFill>
              </a:rPr>
              <a:t>Ne pas en tenir compte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B507792-3ED0-BAA5-6E83-53ADE2297D26}"/>
              </a:ext>
            </a:extLst>
          </p:cNvPr>
          <p:cNvCxnSpPr>
            <a:cxnSpLocks/>
            <a:stCxn id="8" idx="3"/>
            <a:endCxn id="7" idx="2"/>
          </p:cNvCxnSpPr>
          <p:nvPr/>
        </p:nvCxnSpPr>
        <p:spPr>
          <a:xfrm>
            <a:off x="3590657" y="1673186"/>
            <a:ext cx="519790" cy="429731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83DDD21-709F-B5EC-6243-60D1AE23692F}"/>
              </a:ext>
            </a:extLst>
          </p:cNvPr>
          <p:cNvSpPr/>
          <p:nvPr/>
        </p:nvSpPr>
        <p:spPr>
          <a:xfrm>
            <a:off x="7427725" y="1213037"/>
            <a:ext cx="650149" cy="172153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1A436E-B31C-DBC1-36ED-DBDBF6B11060}"/>
              </a:ext>
            </a:extLst>
          </p:cNvPr>
          <p:cNvSpPr txBox="1"/>
          <p:nvPr/>
        </p:nvSpPr>
        <p:spPr>
          <a:xfrm>
            <a:off x="8601344" y="1253810"/>
            <a:ext cx="3377565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i="1" dirty="0">
                <a:solidFill>
                  <a:srgbClr val="C00000"/>
                </a:solidFill>
              </a:rPr>
              <a:t>Renseigner </a:t>
            </a:r>
            <a:r>
              <a:rPr lang="fr-FR" sz="1100" b="1" i="1" dirty="0">
                <a:solidFill>
                  <a:srgbClr val="C00000"/>
                </a:solidFill>
              </a:rPr>
              <a:t>« constructeur et bureau d’étude » </a:t>
            </a:r>
            <a:r>
              <a:rPr lang="fr-FR" sz="1100" dirty="0"/>
              <a:t>dans la case </a:t>
            </a:r>
            <a:r>
              <a:rPr lang="fr-FR" sz="1100" b="1" dirty="0"/>
              <a:t>type de promoteur</a:t>
            </a:r>
            <a:endParaRPr lang="fr-FR" sz="1100" dirty="0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667C1B40-AFBC-8B39-72B5-D51DC5353971}"/>
              </a:ext>
            </a:extLst>
          </p:cNvPr>
          <p:cNvCxnSpPr>
            <a:cxnSpLocks/>
            <a:stCxn id="12" idx="1"/>
            <a:endCxn id="11" idx="6"/>
          </p:cNvCxnSpPr>
          <p:nvPr/>
        </p:nvCxnSpPr>
        <p:spPr>
          <a:xfrm flipH="1" flipV="1">
            <a:off x="8077874" y="1299114"/>
            <a:ext cx="523470" cy="17014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601344" y="2669151"/>
            <a:ext cx="3371580" cy="264687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Caractéristiques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Morphologie</a:t>
            </a:r>
            <a:r>
              <a:rPr lang="fr-FR" sz="1100" dirty="0"/>
              <a:t> : description des principales caractéristiques physiques de l’opération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Stationnement</a:t>
            </a:r>
            <a:r>
              <a:rPr lang="fr-FR" sz="1100" dirty="0"/>
              <a:t> : présentation des normes prises en compte dans l’élaboration du bilan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Accession encadrée </a:t>
            </a:r>
            <a:r>
              <a:rPr lang="fr-FR" sz="1100" dirty="0"/>
              <a:t>: précisions sur les terminologies employées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Répartition typologique </a:t>
            </a:r>
            <a:r>
              <a:rPr lang="fr-FR" sz="1100" dirty="0"/>
              <a:t>: répartition souhaitée des typologies et des surfaces de logement à prendre en compte (distinction logement locatif social et autres) dans l’élaboration des onglets « résultats 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Autres éléments à prendre en compte </a:t>
            </a:r>
            <a:r>
              <a:rPr lang="fr-FR" sz="1100" dirty="0"/>
              <a:t>: autres caractéristiques des opérations à prendre en considération pour l’élaboration des onglets « résultats »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4110205" y="3236266"/>
            <a:ext cx="374709" cy="109271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4023702" y="2988785"/>
            <a:ext cx="638447" cy="112247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4484914" y="3290902"/>
            <a:ext cx="4122758" cy="54635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endCxn id="30" idx="6"/>
          </p:cNvCxnSpPr>
          <p:nvPr/>
        </p:nvCxnSpPr>
        <p:spPr>
          <a:xfrm flipH="1">
            <a:off x="4662149" y="2988785"/>
            <a:ext cx="3945523" cy="5612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83095785-3204-0FA5-CF28-BD218F218A59}"/>
              </a:ext>
            </a:extLst>
          </p:cNvPr>
          <p:cNvCxnSpPr>
            <a:cxnSpLocks/>
            <a:endCxn id="46" idx="2"/>
          </p:cNvCxnSpPr>
          <p:nvPr/>
        </p:nvCxnSpPr>
        <p:spPr>
          <a:xfrm>
            <a:off x="3596985" y="5859804"/>
            <a:ext cx="2574496" cy="43669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36E3F6AA-0EFE-AB60-6618-65EBFD74830E}"/>
              </a:ext>
            </a:extLst>
          </p:cNvPr>
          <p:cNvCxnSpPr>
            <a:cxnSpLocks/>
            <a:endCxn id="73" idx="2"/>
          </p:cNvCxnSpPr>
          <p:nvPr/>
        </p:nvCxnSpPr>
        <p:spPr>
          <a:xfrm>
            <a:off x="3596985" y="4953983"/>
            <a:ext cx="2569467" cy="81297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882642" y="5498409"/>
            <a:ext cx="378822" cy="144001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6166452" y="5730953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59BC0C0D-FE9F-429B-8979-F8655CEE591D}"/>
              </a:ext>
            </a:extLst>
          </p:cNvPr>
          <p:cNvSpPr txBox="1"/>
          <p:nvPr/>
        </p:nvSpPr>
        <p:spPr>
          <a:xfrm>
            <a:off x="219075" y="3663127"/>
            <a:ext cx="3371581" cy="31547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Optimisations</a:t>
            </a:r>
          </a:p>
          <a:p>
            <a:r>
              <a:rPr lang="fr-FR" sz="1100" i="1" dirty="0">
                <a:solidFill>
                  <a:srgbClr val="C00000"/>
                </a:solidFill>
              </a:rPr>
              <a:t>Pour chaque item (sauf charge foncière) </a:t>
            </a:r>
            <a:r>
              <a:rPr lang="fr-FR" sz="1100" dirty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Classer</a:t>
            </a:r>
            <a:r>
              <a:rPr lang="fr-FR" sz="1100" dirty="0"/>
              <a:t> (de 1 à 6) les optimisations proposées dans l’ordre d’importance pour améliorer l’économie générale des projets (ambitions et bilan). Un même classement peut être donné à 2 optimisations si elles sont considérées comme équivalentes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dans quelle mesure ces optimisations peuvent être favorables</a:t>
            </a:r>
          </a:p>
          <a:p>
            <a:endParaRPr lang="fr-FR" sz="1100" dirty="0"/>
          </a:p>
          <a:p>
            <a:r>
              <a:rPr lang="fr-FR" sz="1100" dirty="0"/>
              <a:t>Autres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/>
              <a:t>Commenter</a:t>
            </a:r>
            <a:r>
              <a:rPr lang="fr-FR" sz="1100" dirty="0"/>
              <a:t>, en étant le plus précis possible, si les autres éléments présentés sont susceptibles d’avoir une incidence sur les bilans proposés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Possibilité d’ajouter d’</a:t>
            </a:r>
            <a:r>
              <a:rPr lang="fr-FR" sz="1100" b="1" dirty="0"/>
              <a:t>autres idées</a:t>
            </a:r>
            <a:r>
              <a:rPr lang="fr-FR" sz="1100" dirty="0"/>
              <a:t>, notamment en proposant des niveaux différents d’atteinte des ambitions environnementales de l’onglet « résultat »</a:t>
            </a:r>
            <a:endParaRPr lang="fr-FR" sz="1100" b="1" dirty="0"/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endCxn id="72" idx="1"/>
          </p:cNvCxnSpPr>
          <p:nvPr/>
        </p:nvCxnSpPr>
        <p:spPr>
          <a:xfrm>
            <a:off x="3596985" y="4118883"/>
            <a:ext cx="2341134" cy="1400614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45">
            <a:extLst>
              <a:ext uri="{FF2B5EF4-FFF2-40B4-BE49-F238E27FC236}">
                <a16:creationId xmlns:a16="http://schemas.microsoft.com/office/drawing/2014/main" id="{5A4CA302-9389-2FB8-AC9E-A90190032C40}"/>
              </a:ext>
            </a:extLst>
          </p:cNvPr>
          <p:cNvSpPr/>
          <p:nvPr/>
        </p:nvSpPr>
        <p:spPr>
          <a:xfrm>
            <a:off x="6171481" y="6260499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3D87A08-F403-22EF-34EA-03C765CCC5C1}"/>
              </a:ext>
            </a:extLst>
          </p:cNvPr>
          <p:cNvSpPr/>
          <p:nvPr/>
        </p:nvSpPr>
        <p:spPr>
          <a:xfrm>
            <a:off x="6166452" y="6376899"/>
            <a:ext cx="1906393" cy="72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27275A9D-8904-93B5-089C-A63407A4EB0F}"/>
              </a:ext>
            </a:extLst>
          </p:cNvPr>
          <p:cNvCxnSpPr>
            <a:cxnSpLocks/>
            <a:endCxn id="47" idx="2"/>
          </p:cNvCxnSpPr>
          <p:nvPr/>
        </p:nvCxnSpPr>
        <p:spPr>
          <a:xfrm>
            <a:off x="3596985" y="6332499"/>
            <a:ext cx="2569467" cy="8040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CBFA2352-2ACA-732B-C371-8F7D311134FC}"/>
              </a:ext>
            </a:extLst>
          </p:cNvPr>
          <p:cNvSpPr/>
          <p:nvPr/>
        </p:nvSpPr>
        <p:spPr>
          <a:xfrm>
            <a:off x="4110204" y="3579128"/>
            <a:ext cx="1019145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58E3906E-498E-F588-6130-F928511929DB}"/>
              </a:ext>
            </a:extLst>
          </p:cNvPr>
          <p:cNvSpPr/>
          <p:nvPr/>
        </p:nvSpPr>
        <p:spPr>
          <a:xfrm>
            <a:off x="4030916" y="3975497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C9DC4C7F-D913-CAFA-8166-F841B4B553A2}"/>
              </a:ext>
            </a:extLst>
          </p:cNvPr>
          <p:cNvSpPr/>
          <p:nvPr/>
        </p:nvSpPr>
        <p:spPr>
          <a:xfrm>
            <a:off x="4105414" y="4623811"/>
            <a:ext cx="631234" cy="14338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B388B962-D8FF-3F73-E21F-D352997B295B}"/>
              </a:ext>
            </a:extLst>
          </p:cNvPr>
          <p:cNvCxnSpPr>
            <a:cxnSpLocks/>
            <a:endCxn id="59" idx="6"/>
          </p:cNvCxnSpPr>
          <p:nvPr/>
        </p:nvCxnSpPr>
        <p:spPr>
          <a:xfrm flipH="1">
            <a:off x="5129349" y="3650821"/>
            <a:ext cx="3471995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>
            <a:extLst>
              <a:ext uri="{FF2B5EF4-FFF2-40B4-BE49-F238E27FC236}">
                <a16:creationId xmlns:a16="http://schemas.microsoft.com/office/drawing/2014/main" id="{867EFE11-DCCD-0E02-D9CB-F1B1446167D3}"/>
              </a:ext>
            </a:extLst>
          </p:cNvPr>
          <p:cNvCxnSpPr>
            <a:cxnSpLocks/>
            <a:stCxn id="28" idx="1"/>
            <a:endCxn id="60" idx="6"/>
          </p:cNvCxnSpPr>
          <p:nvPr/>
        </p:nvCxnSpPr>
        <p:spPr>
          <a:xfrm flipH="1">
            <a:off x="4662150" y="3992590"/>
            <a:ext cx="3939194" cy="5460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avec flèche 63">
            <a:extLst>
              <a:ext uri="{FF2B5EF4-FFF2-40B4-BE49-F238E27FC236}">
                <a16:creationId xmlns:a16="http://schemas.microsoft.com/office/drawing/2014/main" id="{726CD5DC-A46F-BD14-50F3-9EE5DE3AB19B}"/>
              </a:ext>
            </a:extLst>
          </p:cNvPr>
          <p:cNvCxnSpPr>
            <a:cxnSpLocks/>
            <a:endCxn id="61" idx="6"/>
          </p:cNvCxnSpPr>
          <p:nvPr/>
        </p:nvCxnSpPr>
        <p:spPr>
          <a:xfrm flipH="1">
            <a:off x="4736648" y="4695504"/>
            <a:ext cx="3864696" cy="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2346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Image 74">
            <a:extLst>
              <a:ext uri="{FF2B5EF4-FFF2-40B4-BE49-F238E27FC236}">
                <a16:creationId xmlns:a16="http://schemas.microsoft.com/office/drawing/2014/main" id="{B6E4243A-1F60-DE34-85D2-8F478DF6C7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373" y="998196"/>
            <a:ext cx="4157254" cy="5859804"/>
          </a:xfrm>
          <a:prstGeom prst="rect">
            <a:avLst/>
          </a:prstGeom>
        </p:spPr>
      </p:pic>
      <p:sp>
        <p:nvSpPr>
          <p:cNvPr id="5" name="Titre 2">
            <a:extLst>
              <a:ext uri="{FF2B5EF4-FFF2-40B4-BE49-F238E27FC236}">
                <a16:creationId xmlns:a16="http://schemas.microsoft.com/office/drawing/2014/main" id="{E650DEF9-4F26-04BA-CF7B-0E0008DDA8A4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Onglets résultats (1A)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14864-3C86-E7C9-7F5E-622708071AB6}"/>
              </a:ext>
            </a:extLst>
          </p:cNvPr>
          <p:cNvSpPr txBox="1"/>
          <p:nvPr/>
        </p:nvSpPr>
        <p:spPr>
          <a:xfrm>
            <a:off x="838200" y="865131"/>
            <a:ext cx="2884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rgbClr val="C00000"/>
                </a:solidFill>
              </a:rPr>
              <a:t>Ne renseigner que l’onglet 1A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11A436E-B31C-DBC1-36ED-DBDBF6B11060}"/>
              </a:ext>
            </a:extLst>
          </p:cNvPr>
          <p:cNvSpPr txBox="1"/>
          <p:nvPr/>
        </p:nvSpPr>
        <p:spPr>
          <a:xfrm>
            <a:off x="8462626" y="994860"/>
            <a:ext cx="3510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>
                <a:solidFill>
                  <a:srgbClr val="C00000"/>
                </a:solidFill>
              </a:rPr>
              <a:t>Ne pas tenir compte du scénario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F95BEF-D3FB-032F-FC03-05E83AF591C5}"/>
              </a:ext>
            </a:extLst>
          </p:cNvPr>
          <p:cNvSpPr txBox="1"/>
          <p:nvPr/>
        </p:nvSpPr>
        <p:spPr>
          <a:xfrm>
            <a:off x="8462626" y="2544238"/>
            <a:ext cx="3510298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Ambitions environnementales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Socle d’ambitions que l’EPA souhaite atteindre en totalité</a:t>
            </a:r>
            <a:endParaRPr lang="fr-FR" sz="1000" dirty="0">
              <a:solidFill>
                <a:schemeClr val="tx1"/>
              </a:solidFill>
            </a:endParaRPr>
          </a:p>
          <a:p>
            <a:r>
              <a:rPr lang="fr-FR" sz="1000" dirty="0">
                <a:solidFill>
                  <a:schemeClr val="tx1"/>
                </a:solidFill>
              </a:rPr>
              <a:t>Pour chaque item 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i="1" dirty="0">
                <a:solidFill>
                  <a:srgbClr val="C00000"/>
                </a:solidFill>
              </a:rPr>
              <a:t>Laisser « </a:t>
            </a:r>
            <a:r>
              <a:rPr lang="fr-FR" sz="1000" b="1" i="1" dirty="0">
                <a:solidFill>
                  <a:srgbClr val="C00000"/>
                </a:solidFill>
              </a:rPr>
              <a:t>OUI</a:t>
            </a:r>
            <a:r>
              <a:rPr lang="fr-FR" sz="1000" i="1" dirty="0">
                <a:solidFill>
                  <a:srgbClr val="C00000"/>
                </a:solidFill>
              </a:rPr>
              <a:t> » </a:t>
            </a:r>
            <a:r>
              <a:rPr lang="fr-FR" sz="1000" dirty="0"/>
              <a:t>pour le niveau d’atteinte considéré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/>
              <a:t>En commentaires :</a:t>
            </a:r>
            <a:endParaRPr lang="fr-FR" sz="1100" dirty="0"/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dirty="0"/>
              <a:t>Si l’atteinte de l’ambition est conditionnée à des </a:t>
            </a:r>
            <a:r>
              <a:rPr lang="fr-FR" sz="1000" b="1" dirty="0"/>
              <a:t>prérequis</a:t>
            </a:r>
            <a:r>
              <a:rPr lang="fr-FR" sz="1000" dirty="0"/>
              <a:t>, les indiquer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dirty="0"/>
              <a:t>Si les objectifs sous-jacents de l’ambition peuvent être atteints par d’autres moyens</a:t>
            </a:r>
            <a:r>
              <a:rPr lang="fr-FR" sz="1000" dirty="0"/>
              <a:t>, les préciser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4FC7C41-8E4D-41B7-15C1-94BCD674B2B9}"/>
              </a:ext>
            </a:extLst>
          </p:cNvPr>
          <p:cNvSpPr/>
          <p:nvPr/>
        </p:nvSpPr>
        <p:spPr>
          <a:xfrm>
            <a:off x="5978435" y="2677470"/>
            <a:ext cx="265611" cy="109271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DEEBF44-F739-262E-F963-F832BB84B690}"/>
              </a:ext>
            </a:extLst>
          </p:cNvPr>
          <p:cNvSpPr/>
          <p:nvPr/>
        </p:nvSpPr>
        <p:spPr>
          <a:xfrm>
            <a:off x="6228804" y="3139544"/>
            <a:ext cx="1844040" cy="10927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B02356EB-84BF-8C78-CF0A-8A3F7A673088}"/>
              </a:ext>
            </a:extLst>
          </p:cNvPr>
          <p:cNvCxnSpPr>
            <a:cxnSpLocks/>
            <a:endCxn id="29" idx="6"/>
          </p:cNvCxnSpPr>
          <p:nvPr/>
        </p:nvCxnSpPr>
        <p:spPr>
          <a:xfrm flipH="1" flipV="1">
            <a:off x="6244046" y="2732106"/>
            <a:ext cx="2209681" cy="39708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56B0ED01-1A6E-1EA6-8B66-724EEAEA2986}"/>
              </a:ext>
            </a:extLst>
          </p:cNvPr>
          <p:cNvCxnSpPr>
            <a:cxnSpLocks/>
            <a:stCxn id="28" idx="1"/>
            <a:endCxn id="30" idx="6"/>
          </p:cNvCxnSpPr>
          <p:nvPr/>
        </p:nvCxnSpPr>
        <p:spPr>
          <a:xfrm flipH="1" flipV="1">
            <a:off x="8072844" y="3194180"/>
            <a:ext cx="389782" cy="10411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Ellipse 70">
            <a:extLst>
              <a:ext uri="{FF2B5EF4-FFF2-40B4-BE49-F238E27FC236}">
                <a16:creationId xmlns:a16="http://schemas.microsoft.com/office/drawing/2014/main" id="{371F2AA7-C0ED-0B42-EF0F-BB9D2144D316}"/>
              </a:ext>
            </a:extLst>
          </p:cNvPr>
          <p:cNvSpPr/>
          <p:nvPr/>
        </p:nvSpPr>
        <p:spPr>
          <a:xfrm>
            <a:off x="5330637" y="4569268"/>
            <a:ext cx="671651" cy="209465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12EB1584-D09C-E244-9688-D4E9FC965C51}"/>
              </a:ext>
            </a:extLst>
          </p:cNvPr>
          <p:cNvSpPr/>
          <p:nvPr/>
        </p:nvSpPr>
        <p:spPr>
          <a:xfrm>
            <a:off x="5335667" y="5456405"/>
            <a:ext cx="2742207" cy="144000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B993B5A0-87D5-6923-3DF5-0450D17CDB43}"/>
              </a:ext>
            </a:extLst>
          </p:cNvPr>
          <p:cNvSpPr/>
          <p:nvPr/>
        </p:nvSpPr>
        <p:spPr>
          <a:xfrm>
            <a:off x="5342331" y="5122656"/>
            <a:ext cx="671651" cy="72000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5FAE97C-839B-AD5B-5101-7C549A4ADB5D}"/>
              </a:ext>
            </a:extLst>
          </p:cNvPr>
          <p:cNvCxnSpPr>
            <a:cxnSpLocks/>
            <a:stCxn id="66" idx="1"/>
            <a:endCxn id="72" idx="6"/>
          </p:cNvCxnSpPr>
          <p:nvPr/>
        </p:nvCxnSpPr>
        <p:spPr>
          <a:xfrm flipH="1" flipV="1">
            <a:off x="8077874" y="5528405"/>
            <a:ext cx="374363" cy="12746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DB696980-856F-CB55-955B-1F632DE6A394}"/>
              </a:ext>
            </a:extLst>
          </p:cNvPr>
          <p:cNvSpPr txBox="1"/>
          <p:nvPr/>
        </p:nvSpPr>
        <p:spPr>
          <a:xfrm>
            <a:off x="222945" y="2759185"/>
            <a:ext cx="3510298" cy="24314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Bilan synthétique de l’opération</a:t>
            </a:r>
          </a:p>
          <a:p>
            <a:r>
              <a:rPr lang="fr-FR" sz="1000" i="1" dirty="0">
                <a:solidFill>
                  <a:schemeClr val="tx1"/>
                </a:solidFill>
              </a:rPr>
              <a:t>À établir en tenant compte de toutes les ambitions environnementales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b="1" dirty="0"/>
              <a:t>Ne renseigner que les coûts des travaux HT </a:t>
            </a:r>
            <a:r>
              <a:rPr lang="fr-FR" sz="1000" dirty="0"/>
              <a:t>(C58:C60) : préparation des sols, coût des travaux </a:t>
            </a:r>
            <a:r>
              <a:rPr lang="fr-FR" sz="1000" dirty="0" err="1"/>
              <a:t>Shab</a:t>
            </a:r>
            <a:r>
              <a:rPr lang="fr-FR" sz="1000" dirty="0"/>
              <a:t>, coût des parkings</a:t>
            </a:r>
          </a:p>
          <a:p>
            <a:endParaRPr lang="fr-FR" sz="1000" i="1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i="1" dirty="0">
                <a:solidFill>
                  <a:srgbClr val="C00000"/>
                </a:solidFill>
              </a:rPr>
              <a:t>Ne pas renseigner les autres éléments liés au stationnement :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i="1" dirty="0">
                <a:solidFill>
                  <a:srgbClr val="C00000"/>
                </a:solidFill>
              </a:rPr>
              <a:t>Option tarifaire des places hors opération </a:t>
            </a:r>
            <a:r>
              <a:rPr lang="fr-FR" sz="1000" i="1" dirty="0">
                <a:solidFill>
                  <a:srgbClr val="C00000"/>
                </a:solidFill>
              </a:rPr>
              <a:t>(C56)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i="1" dirty="0">
                <a:solidFill>
                  <a:srgbClr val="C00000"/>
                </a:solidFill>
              </a:rPr>
              <a:t>Nombre de places réalisé sur l’opération (</a:t>
            </a:r>
            <a:r>
              <a:rPr lang="fr-FR" sz="1000" i="1" dirty="0">
                <a:solidFill>
                  <a:srgbClr val="C00000"/>
                </a:solidFill>
              </a:rPr>
              <a:t>D60)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r>
              <a:rPr lang="fr-FR" sz="1000" b="1" i="1" dirty="0">
                <a:solidFill>
                  <a:srgbClr val="C00000"/>
                </a:solidFill>
              </a:rPr>
              <a:t>Prix de vente des places</a:t>
            </a:r>
            <a:r>
              <a:rPr lang="fr-FR" sz="1000" i="1" dirty="0">
                <a:solidFill>
                  <a:srgbClr val="C00000"/>
                </a:solidFill>
              </a:rPr>
              <a:t> réalisées dans l’opération (C76)</a:t>
            </a:r>
          </a:p>
          <a:p>
            <a:pPr marL="444500" lvl="1" indent="-171450">
              <a:buFont typeface="Arial" panose="020B0604020202020204" pitchFamily="34" charset="0"/>
              <a:buChar char="•"/>
            </a:pPr>
            <a:endParaRPr lang="fr-FR" sz="1000" i="1" dirty="0">
              <a:solidFill>
                <a:srgbClr val="C00000"/>
              </a:solidFill>
            </a:endParaRPr>
          </a:p>
          <a:p>
            <a:pPr indent="-184150">
              <a:buFont typeface="Arial" panose="020B0604020202020204" pitchFamily="34" charset="0"/>
              <a:buChar char="•"/>
            </a:pPr>
            <a:r>
              <a:rPr lang="fr-FR" sz="1000" b="1" i="1" dirty="0">
                <a:solidFill>
                  <a:srgbClr val="C00000"/>
                </a:solidFill>
              </a:rPr>
              <a:t>Ne pas renseigner les autres frais </a:t>
            </a:r>
            <a:r>
              <a:rPr lang="fr-FR" sz="1000" i="1" dirty="0">
                <a:solidFill>
                  <a:srgbClr val="C00000"/>
                </a:solidFill>
              </a:rPr>
              <a:t>(C62:C66)</a:t>
            </a:r>
          </a:p>
        </p:txBody>
      </p:sp>
      <p:sp>
        <p:nvSpPr>
          <p:cNvPr id="83" name="Ellipse 82">
            <a:extLst>
              <a:ext uri="{FF2B5EF4-FFF2-40B4-BE49-F238E27FC236}">
                <a16:creationId xmlns:a16="http://schemas.microsoft.com/office/drawing/2014/main" id="{9B8131E5-3684-1654-0596-F764667F84F6}"/>
              </a:ext>
            </a:extLst>
          </p:cNvPr>
          <p:cNvSpPr/>
          <p:nvPr/>
        </p:nvSpPr>
        <p:spPr>
          <a:xfrm>
            <a:off x="5335667" y="4356374"/>
            <a:ext cx="671651" cy="72000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Ellipse 83">
            <a:extLst>
              <a:ext uri="{FF2B5EF4-FFF2-40B4-BE49-F238E27FC236}">
                <a16:creationId xmlns:a16="http://schemas.microsoft.com/office/drawing/2014/main" id="{4DD514FD-61AD-F3DA-5442-4600971D5721}"/>
              </a:ext>
            </a:extLst>
          </p:cNvPr>
          <p:cNvSpPr/>
          <p:nvPr/>
        </p:nvSpPr>
        <p:spPr>
          <a:xfrm>
            <a:off x="5974553" y="4508774"/>
            <a:ext cx="288000" cy="72000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" name="Connecteur droit avec flèche 1">
            <a:extLst>
              <a:ext uri="{FF2B5EF4-FFF2-40B4-BE49-F238E27FC236}">
                <a16:creationId xmlns:a16="http://schemas.microsoft.com/office/drawing/2014/main" id="{B282999B-B72C-BE49-FB45-C6E53AF9BAE6}"/>
              </a:ext>
            </a:extLst>
          </p:cNvPr>
          <p:cNvCxnSpPr>
            <a:cxnSpLocks/>
            <a:endCxn id="84" idx="2"/>
          </p:cNvCxnSpPr>
          <p:nvPr/>
        </p:nvCxnSpPr>
        <p:spPr>
          <a:xfrm flipV="1">
            <a:off x="3749967" y="4544774"/>
            <a:ext cx="2224586" cy="44498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7BF61F9-FA6D-CCA3-461F-4D2C9E217BB7}"/>
              </a:ext>
            </a:extLst>
          </p:cNvPr>
          <p:cNvCxnSpPr>
            <a:cxnSpLocks/>
            <a:endCxn id="83" idx="2"/>
          </p:cNvCxnSpPr>
          <p:nvPr/>
        </p:nvCxnSpPr>
        <p:spPr>
          <a:xfrm flipV="1">
            <a:off x="3738273" y="4392374"/>
            <a:ext cx="1597394" cy="36000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ACE9CF2-D777-68DB-69EB-3376EC4A951A}"/>
              </a:ext>
            </a:extLst>
          </p:cNvPr>
          <p:cNvCxnSpPr>
            <a:cxnSpLocks/>
            <a:endCxn id="73" idx="2"/>
          </p:cNvCxnSpPr>
          <p:nvPr/>
        </p:nvCxnSpPr>
        <p:spPr>
          <a:xfrm>
            <a:off x="3749967" y="4736297"/>
            <a:ext cx="1592364" cy="422359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F0F793F3-0BB7-07B4-61EC-2330C74E31B8}"/>
              </a:ext>
            </a:extLst>
          </p:cNvPr>
          <p:cNvCxnSpPr>
            <a:cxnSpLocks/>
            <a:endCxn id="70" idx="1"/>
          </p:cNvCxnSpPr>
          <p:nvPr/>
        </p:nvCxnSpPr>
        <p:spPr>
          <a:xfrm>
            <a:off x="3729374" y="3504393"/>
            <a:ext cx="1699624" cy="948285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A8E767AE-C640-FF6F-8D6D-A68F10564EDB}"/>
              </a:ext>
            </a:extLst>
          </p:cNvPr>
          <p:cNvCxnSpPr>
            <a:cxnSpLocks/>
            <a:endCxn id="71" idx="2"/>
          </p:cNvCxnSpPr>
          <p:nvPr/>
        </p:nvCxnSpPr>
        <p:spPr>
          <a:xfrm flipV="1">
            <a:off x="3749967" y="4674001"/>
            <a:ext cx="1580670" cy="528338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840E5CB1-C422-4491-0586-F6B8D34742D3}"/>
              </a:ext>
            </a:extLst>
          </p:cNvPr>
          <p:cNvCxnSpPr>
            <a:cxnSpLocks/>
            <a:endCxn id="59" idx="7"/>
          </p:cNvCxnSpPr>
          <p:nvPr/>
        </p:nvCxnSpPr>
        <p:spPr>
          <a:xfrm flipH="1">
            <a:off x="7682951" y="5859804"/>
            <a:ext cx="779675" cy="309463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lipse 58">
            <a:extLst>
              <a:ext uri="{FF2B5EF4-FFF2-40B4-BE49-F238E27FC236}">
                <a16:creationId xmlns:a16="http://schemas.microsoft.com/office/drawing/2014/main" id="{25D2B7D3-9FBB-FBAE-86E2-4525DF3AD0DA}"/>
              </a:ext>
            </a:extLst>
          </p:cNvPr>
          <p:cNvSpPr/>
          <p:nvPr/>
        </p:nvSpPr>
        <p:spPr>
          <a:xfrm>
            <a:off x="5342331" y="6148179"/>
            <a:ext cx="2742207" cy="1440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B61A15C9-2696-60BE-B4C0-A992BA54ADFD}"/>
              </a:ext>
            </a:extLst>
          </p:cNvPr>
          <p:cNvSpPr/>
          <p:nvPr/>
        </p:nvSpPr>
        <p:spPr>
          <a:xfrm>
            <a:off x="4110447" y="1145609"/>
            <a:ext cx="3276315" cy="567706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635170DF-AD08-971F-3942-45133E41BD50}"/>
              </a:ext>
            </a:extLst>
          </p:cNvPr>
          <p:cNvCxnSpPr>
            <a:cxnSpLocks/>
            <a:stCxn id="12" idx="1"/>
            <a:endCxn id="9" idx="6"/>
          </p:cNvCxnSpPr>
          <p:nvPr/>
        </p:nvCxnSpPr>
        <p:spPr>
          <a:xfrm flipH="1">
            <a:off x="7386762" y="1125665"/>
            <a:ext cx="1075864" cy="303797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B898D1C0-7882-26E4-05EC-AFCB319C7547}"/>
              </a:ext>
            </a:extLst>
          </p:cNvPr>
          <p:cNvSpPr txBox="1"/>
          <p:nvPr/>
        </p:nvSpPr>
        <p:spPr>
          <a:xfrm>
            <a:off x="227974" y="1934438"/>
            <a:ext cx="35102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i="1" dirty="0">
                <a:solidFill>
                  <a:srgbClr val="C00000"/>
                </a:solidFill>
              </a:rPr>
              <a:t>Ne pas tenir compte du programme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8DC8AD39-23AB-D045-1C2C-6683BDFBB34B}"/>
              </a:ext>
            </a:extLst>
          </p:cNvPr>
          <p:cNvSpPr/>
          <p:nvPr/>
        </p:nvSpPr>
        <p:spPr>
          <a:xfrm>
            <a:off x="4110447" y="1789415"/>
            <a:ext cx="3974091" cy="704684"/>
          </a:xfrm>
          <a:prstGeom prst="ellipse">
            <a:avLst/>
          </a:prstGeom>
          <a:noFill/>
          <a:ln w="19050">
            <a:solidFill>
              <a:srgbClr val="5EA3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033B39B8-C500-2E40-E4D8-F59CDE98F9DF}"/>
              </a:ext>
            </a:extLst>
          </p:cNvPr>
          <p:cNvCxnSpPr>
            <a:cxnSpLocks/>
            <a:stCxn id="21" idx="3"/>
            <a:endCxn id="25" idx="2"/>
          </p:cNvCxnSpPr>
          <p:nvPr/>
        </p:nvCxnSpPr>
        <p:spPr>
          <a:xfrm>
            <a:off x="3738273" y="2065243"/>
            <a:ext cx="372174" cy="76514"/>
          </a:xfrm>
          <a:prstGeom prst="straightConnector1">
            <a:avLst/>
          </a:prstGeom>
          <a:ln>
            <a:solidFill>
              <a:srgbClr val="5EA3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ZoneTexte 65">
            <a:extLst>
              <a:ext uri="{FF2B5EF4-FFF2-40B4-BE49-F238E27FC236}">
                <a16:creationId xmlns:a16="http://schemas.microsoft.com/office/drawing/2014/main" id="{76B5BC06-73C4-A49C-FA7E-5900E94DCC1F}"/>
              </a:ext>
            </a:extLst>
          </p:cNvPr>
          <p:cNvSpPr txBox="1"/>
          <p:nvPr/>
        </p:nvSpPr>
        <p:spPr>
          <a:xfrm>
            <a:off x="8452237" y="5363481"/>
            <a:ext cx="3516819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chemeClr val="tx2"/>
                </a:solidFill>
              </a:rPr>
              <a:t>Commentaires</a:t>
            </a:r>
          </a:p>
          <a:p>
            <a:r>
              <a:rPr lang="fr-FR" sz="1000" i="1" dirty="0">
                <a:solidFill>
                  <a:srgbClr val="C00000"/>
                </a:solidFill>
              </a:rPr>
              <a:t>Ne pas renseigner les commentaires</a:t>
            </a:r>
          </a:p>
          <a:p>
            <a:r>
              <a:rPr lang="fr-FR" sz="1000" dirty="0">
                <a:solidFill>
                  <a:schemeClr val="tx1"/>
                </a:solidFill>
              </a:rPr>
              <a:t>Sauf la case libre </a:t>
            </a:r>
            <a:r>
              <a:rPr lang="fr-FR" sz="1000" b="1" dirty="0">
                <a:solidFill>
                  <a:schemeClr val="tx1"/>
                </a:solidFill>
              </a:rPr>
              <a:t>« autres remarques », </a:t>
            </a:r>
            <a:r>
              <a:rPr lang="fr-FR" sz="1000" dirty="0">
                <a:solidFill>
                  <a:schemeClr val="tx1"/>
                </a:solidFill>
              </a:rPr>
              <a:t>si besoin </a:t>
            </a:r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DC1E0C1B-39F5-8299-F9CA-0D9530E72FF9}"/>
              </a:ext>
            </a:extLst>
          </p:cNvPr>
          <p:cNvSpPr/>
          <p:nvPr/>
        </p:nvSpPr>
        <p:spPr>
          <a:xfrm>
            <a:off x="5330637" y="4432674"/>
            <a:ext cx="671651" cy="136594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8687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C7343B9-42A7-D555-43FD-A4706005D367}"/>
              </a:ext>
            </a:extLst>
          </p:cNvPr>
          <p:cNvSpPr txBox="1">
            <a:spLocks/>
          </p:cNvSpPr>
          <p:nvPr/>
        </p:nvSpPr>
        <p:spPr>
          <a:xfrm>
            <a:off x="4685157" y="2127335"/>
            <a:ext cx="7506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616520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80"/>
            <a:ext cx="10429875" cy="4287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 vous de jouer !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Pas de réponses individuelles mais un </a:t>
            </a:r>
            <a:r>
              <a:rPr lang="fr-FR" dirty="0">
                <a:solidFill>
                  <a:srgbClr val="5EA34E"/>
                </a:solidFill>
              </a:rPr>
              <a:t>temps d’échanges prévu à mi-parcours </a:t>
            </a:r>
            <a:r>
              <a:rPr lang="fr-FR" dirty="0"/>
              <a:t>(fin février) pour répondre aux questions collectivement après la prise de connaissance des documents par chacun</a:t>
            </a:r>
          </a:p>
          <a:p>
            <a:endParaRPr lang="fr-FR" dirty="0"/>
          </a:p>
          <a:p>
            <a:r>
              <a:rPr lang="fr-FR" dirty="0"/>
              <a:t>Réponses attendues pour le </a:t>
            </a:r>
            <a:r>
              <a:rPr lang="fr-FR" dirty="0">
                <a:solidFill>
                  <a:srgbClr val="5EA34E"/>
                </a:solidFill>
              </a:rPr>
              <a:t>20 mars</a:t>
            </a:r>
          </a:p>
          <a:p>
            <a:endParaRPr lang="fr-FR" dirty="0"/>
          </a:p>
          <a:p>
            <a:r>
              <a:rPr lang="fr-FR" dirty="0">
                <a:solidFill>
                  <a:srgbClr val="5EA34E"/>
                </a:solidFill>
              </a:rPr>
              <a:t>Restitution en mai</a:t>
            </a:r>
          </a:p>
          <a:p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5EA34E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2269100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6915C75-B9E6-C30D-FB75-5F09C84470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A35910D-2DD1-3ED0-471B-2CFB2C1C93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300" y="24563"/>
            <a:ext cx="9732557" cy="651938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D3F959E-A3E4-8CA9-5419-C174E94EBD63}"/>
              </a:ext>
            </a:extLst>
          </p:cNvPr>
          <p:cNvSpPr txBox="1"/>
          <p:nvPr/>
        </p:nvSpPr>
        <p:spPr>
          <a:xfrm>
            <a:off x="4880651" y="6525660"/>
            <a:ext cx="3183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Irma Text Std" panose="020B0504000000020003"/>
              </a:rPr>
              <a:t>Plan-guide de la </a:t>
            </a:r>
            <a:r>
              <a:rPr lang="fr-FR" sz="1400" dirty="0" err="1">
                <a:latin typeface="Irma Text Std" panose="020B0504000000020003"/>
              </a:rPr>
              <a:t>Souys</a:t>
            </a:r>
            <a:r>
              <a:rPr lang="fr-FR" sz="1400" dirty="0">
                <a:latin typeface="Irma Text Std" panose="020B0504000000020003"/>
              </a:rPr>
              <a:t> (non contractuel)</a:t>
            </a:r>
          </a:p>
        </p:txBody>
      </p:sp>
    </p:spTree>
    <p:extLst>
      <p:ext uri="{BB962C8B-B14F-4D97-AF65-F5344CB8AC3E}">
        <p14:creationId xmlns:p14="http://schemas.microsoft.com/office/powerpoint/2010/main" val="321961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FC11E251-CD43-C36B-ABE6-58A4DEFE2F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49999"/>
            <a:ext cx="10429875" cy="4335184"/>
          </a:xfrm>
        </p:spPr>
        <p:txBody>
          <a:bodyPr>
            <a:normAutofit fontScale="85000" lnSpcReduction="20000"/>
          </a:bodyPr>
          <a:lstStyle/>
          <a:p>
            <a:r>
              <a:rPr lang="fr-FR" dirty="0">
                <a:latin typeface="Irma Text Std" panose="020B0504000000020003"/>
              </a:rPr>
              <a:t>Pour préparer la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Irma Text Std" panose="020B0504000000020003"/>
              </a:rPr>
              <a:t>suite de l’OIN </a:t>
            </a:r>
            <a:r>
              <a:rPr lang="fr-FR" dirty="0">
                <a:latin typeface="Irma Text Std" panose="020B0504000000020003"/>
              </a:rPr>
              <a:t>et garantir ses fondamentaux : loger tous les bordelais, dans des logements de qualité, éco-responsables et bas carbone et avec une équation économique à tenir sur toute la chaîne de valeur</a:t>
            </a:r>
            <a:endParaRPr lang="fr-FR" dirty="0">
              <a:solidFill>
                <a:schemeClr val="accent6">
                  <a:lumMod val="75000"/>
                </a:schemeClr>
              </a:solidFill>
              <a:latin typeface="Irma Text Std" panose="020B0504000000020003"/>
            </a:endParaRPr>
          </a:p>
          <a:p>
            <a:r>
              <a:rPr lang="fr-FR" dirty="0">
                <a:latin typeface="Irma Text Std" panose="020B0504000000020003"/>
              </a:rPr>
              <a:t>Pour intégrer les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Irma Text Std" panose="020B0504000000020003"/>
              </a:rPr>
              <a:t>défis </a:t>
            </a:r>
            <a:r>
              <a:rPr lang="fr-FR" dirty="0">
                <a:latin typeface="Irma Text Std" panose="020B0504000000020003"/>
              </a:rPr>
              <a:t>et les incertitudes conjoncturelles : coûts de la construction et du foncier, tension du marché résidentiel, délais de production qui s’allongent, ambitions environnementales plus élevées, capacité des ménages</a:t>
            </a:r>
          </a:p>
          <a:p>
            <a:r>
              <a:rPr lang="fr-FR" dirty="0">
                <a:latin typeface="Irma Text Std" panose="020B0504000000020003"/>
              </a:rPr>
              <a:t>Pour </a:t>
            </a:r>
            <a:r>
              <a:rPr lang="fr-FR" dirty="0" err="1">
                <a:solidFill>
                  <a:schemeClr val="accent6">
                    <a:lumMod val="75000"/>
                  </a:schemeClr>
                </a:solidFill>
                <a:latin typeface="Irma Text Std" panose="020B0504000000020003"/>
              </a:rPr>
              <a:t>co-construire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Irma Text Std" panose="020B0504000000020003"/>
              </a:rPr>
              <a:t> un modèle économique solide </a:t>
            </a:r>
            <a:r>
              <a:rPr lang="fr-FR" dirty="0">
                <a:latin typeface="Irma Text Std" panose="020B0504000000020003"/>
              </a:rPr>
              <a:t>garantissant la réussite du projet</a:t>
            </a:r>
          </a:p>
          <a:p>
            <a:pPr marL="0" indent="0">
              <a:buNone/>
            </a:pPr>
            <a:endParaRPr lang="fr-FR" dirty="0">
              <a:latin typeface="Irma Text Std" panose="020B0504000000020003"/>
            </a:endParaRPr>
          </a:p>
          <a:p>
            <a:pPr marL="0" indent="0">
              <a:buNone/>
            </a:pPr>
            <a:r>
              <a:rPr lang="fr-FR" dirty="0">
                <a:latin typeface="Irma Text Std" panose="020B0504000000020003"/>
              </a:rPr>
              <a:t>Des enseignements qui seront tirés sans angélisme par l’EPA : </a:t>
            </a:r>
            <a:r>
              <a:rPr lang="fr-FR" dirty="0">
                <a:solidFill>
                  <a:srgbClr val="5EA34E"/>
                </a:solidFill>
                <a:latin typeface="Irma Text Std" panose="020B0504000000020003"/>
              </a:rPr>
              <a:t>conditions de réalisation des opérations </a:t>
            </a:r>
            <a:r>
              <a:rPr lang="fr-FR" dirty="0">
                <a:latin typeface="Irma Text Std" panose="020B0504000000020003"/>
              </a:rPr>
              <a:t>(forme des lots, programmation, mixité…) et </a:t>
            </a:r>
            <a:r>
              <a:rPr lang="fr-FR" dirty="0">
                <a:solidFill>
                  <a:srgbClr val="5EA34E"/>
                </a:solidFill>
                <a:latin typeface="Irma Text Std" panose="020B0504000000020003"/>
              </a:rPr>
              <a:t>ambitions des futurs appels à projet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650074E-999C-261E-9E60-A57062C5A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8000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Irma Text Std" panose="020B0504000000020003"/>
              </a:rPr>
              <a:t>Pourquoi le </a:t>
            </a:r>
            <a:r>
              <a:rPr lang="fr-FR" dirty="0" err="1">
                <a:solidFill>
                  <a:srgbClr val="5EA34E"/>
                </a:solidFill>
                <a:latin typeface="Irma Text Std" panose="020B0504000000020003"/>
              </a:rPr>
              <a:t>TOp</a:t>
            </a:r>
            <a:r>
              <a:rPr lang="fr-FR" dirty="0">
                <a:solidFill>
                  <a:srgbClr val="5EA34E"/>
                </a:solidFill>
                <a:latin typeface="Irma Text Std" panose="020B0504000000020003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45210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C7343B9-42A7-D555-43FD-A4706005D367}"/>
              </a:ext>
            </a:extLst>
          </p:cNvPr>
          <p:cNvSpPr txBox="1">
            <a:spLocks/>
          </p:cNvSpPr>
          <p:nvPr/>
        </p:nvSpPr>
        <p:spPr>
          <a:xfrm>
            <a:off x="4685157" y="2127335"/>
            <a:ext cx="7506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Modalités</a:t>
            </a:r>
          </a:p>
        </p:txBody>
      </p:sp>
    </p:spTree>
    <p:extLst>
      <p:ext uri="{BB962C8B-B14F-4D97-AF65-F5344CB8AC3E}">
        <p14:creationId xmlns:p14="http://schemas.microsoft.com/office/powerpoint/2010/main" val="91107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7300" y="1351280"/>
            <a:ext cx="10429875" cy="4287520"/>
          </a:xfrm>
        </p:spPr>
        <p:txBody>
          <a:bodyPr>
            <a:normAutofit fontScale="85000" lnSpcReduction="20000"/>
          </a:bodyPr>
          <a:lstStyle/>
          <a:p>
            <a:r>
              <a:rPr lang="fr-FR" dirty="0"/>
              <a:t>Un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appel à contributions ouvert à tous les acteurs de l’immobilier</a:t>
            </a:r>
            <a:r>
              <a:rPr lang="fr-FR" dirty="0"/>
              <a:t> : promoteurs, bailleurs sociaux, constructeurs et bureaux d’étude</a:t>
            </a:r>
          </a:p>
          <a:p>
            <a:endParaRPr lang="fr-FR" dirty="0"/>
          </a:p>
          <a:p>
            <a:r>
              <a:rPr lang="fr-FR" dirty="0"/>
              <a:t>Des contributions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anonymes</a:t>
            </a:r>
            <a:r>
              <a:rPr lang="fr-FR" dirty="0"/>
              <a:t> pour des résultats sincères sur les conditions de réalisation des opérations au plus près de l’équilibre économique et plus largement un regard critique sur le modus operandi de l’EPA</a:t>
            </a:r>
          </a:p>
          <a:p>
            <a:endParaRPr lang="fr-FR" dirty="0"/>
          </a:p>
          <a:p>
            <a:r>
              <a:rPr lang="fr-FR" dirty="0"/>
              <a:t>6 semaines de réflexion, seul ou en groupement, pour préparer les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ambitions du futur appel à projets </a:t>
            </a:r>
            <a:r>
              <a:rPr lang="fr-FR" dirty="0"/>
              <a:t>sur Euratlantique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hlinkClick r:id="rId2"/>
              </a:rPr>
              <a:t>https://www.bordeaux-euratlantique.fr/actualites-agenda/detail/le-top-lancement-appel-a-contribution</a:t>
            </a: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Modalités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804444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FA5AD78-E655-536D-E5EA-269AC7F6A3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3099" y="3470526"/>
            <a:ext cx="9254076" cy="2580417"/>
          </a:xfrm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dirty="0"/>
              <a:t>Réponses à envoyer </a:t>
            </a:r>
            <a:r>
              <a:rPr lang="fr-FR" b="1" dirty="0">
                <a:solidFill>
                  <a:srgbClr val="5EA34E"/>
                </a:solidFill>
              </a:rPr>
              <a:t>au plus tard le 20 mars </a:t>
            </a:r>
            <a:r>
              <a:rPr lang="fr-FR" dirty="0"/>
              <a:t>(au choix) :</a:t>
            </a:r>
          </a:p>
          <a:p>
            <a:r>
              <a:rPr lang="fr-FR" dirty="0"/>
              <a:t>Par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mail</a:t>
            </a:r>
          </a:p>
          <a:p>
            <a:pPr lvl="1"/>
            <a:r>
              <a:rPr lang="fr-FR" dirty="0"/>
              <a:t>À la FPI Nouvelle-Aquitaine : </a:t>
            </a:r>
            <a:r>
              <a:rPr lang="fr-FR" b="0" i="0" dirty="0">
                <a:solidFill>
                  <a:srgbClr val="1155CC"/>
                </a:solidFill>
                <a:effectLst/>
                <a:latin typeface="Irma Text Std" panose="020B0504000000020003"/>
                <a:hlinkClick r:id="rId2"/>
              </a:rPr>
              <a:t>contact@fpi-na.fr</a:t>
            </a:r>
            <a:endParaRPr lang="fr-FR" dirty="0">
              <a:latin typeface="Irma Text Std" panose="020B0504000000020003"/>
            </a:endParaRPr>
          </a:p>
          <a:p>
            <a:pPr lvl="1"/>
            <a:r>
              <a:rPr lang="fr-FR" dirty="0"/>
              <a:t>A l’UR HLM Nouvelle-Aquitaine : </a:t>
            </a:r>
            <a:r>
              <a:rPr lang="fr-FR" dirty="0">
                <a:hlinkClick r:id="rId3"/>
              </a:rPr>
              <a:t>marc.hemeret@union-habitat.org</a:t>
            </a:r>
            <a:endParaRPr lang="fr-FR" dirty="0">
              <a:solidFill>
                <a:srgbClr val="1155CC"/>
              </a:solidFill>
              <a:latin typeface="Irma Text Std" panose="020B0504000000020003"/>
            </a:endParaRPr>
          </a:p>
          <a:p>
            <a:r>
              <a:rPr lang="fr-FR" dirty="0"/>
              <a:t>Par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courrier </a:t>
            </a:r>
            <a:r>
              <a:rPr lang="fr-FR" dirty="0"/>
              <a:t>(double-enveloppe)</a:t>
            </a:r>
          </a:p>
          <a:p>
            <a:pPr lvl="1"/>
            <a:r>
              <a:rPr lang="fr-FR" dirty="0"/>
              <a:t>EPA Bordeaux Euratlantique - 140, rue des Terres de Borde - CS 41717 - 33081 Bordeaux</a:t>
            </a:r>
          </a:p>
          <a:p>
            <a:pPr lvl="2"/>
            <a:r>
              <a:rPr lang="fr-FR" dirty="0"/>
              <a:t>1</a:t>
            </a:r>
            <a:r>
              <a:rPr lang="fr-FR" baseline="30000" dirty="0"/>
              <a:t>ère</a:t>
            </a:r>
            <a:r>
              <a:rPr lang="fr-FR" dirty="0"/>
              <a:t> enveloppe : nom de l’expéditeur</a:t>
            </a:r>
          </a:p>
          <a:p>
            <a:pPr lvl="2"/>
            <a:r>
              <a:rPr lang="fr-FR" dirty="0"/>
              <a:t>2</a:t>
            </a:r>
            <a:r>
              <a:rPr lang="fr-FR" baseline="30000" dirty="0"/>
              <a:t>ème</a:t>
            </a:r>
            <a:r>
              <a:rPr lang="fr-FR" dirty="0"/>
              <a:t> enveloppe : clé USB avec réponse anonymisée</a:t>
            </a:r>
          </a:p>
          <a:p>
            <a:pPr lvl="1"/>
            <a:endParaRPr lang="fr-FR" dirty="0"/>
          </a:p>
          <a:p>
            <a:pPr>
              <a:buFont typeface="Wingdings" panose="05000000000000000000" pitchFamily="2" charset="2"/>
              <a:buChar char="Ø"/>
            </a:pPr>
            <a:r>
              <a:rPr lang="fr-FR" dirty="0"/>
              <a:t> Une 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liste des contributeurs </a:t>
            </a:r>
            <a:r>
              <a:rPr lang="fr-FR" dirty="0"/>
              <a:t>sera établie mais l’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anonymat des réponses restera garanti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D9E9532-0DF4-1AF6-EA5A-FD3C090F5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Calendrier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2C99818E-9075-84CE-A0D3-A35B5001C2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1708770"/>
              </p:ext>
            </p:extLst>
          </p:nvPr>
        </p:nvGraphicFramePr>
        <p:xfrm>
          <a:off x="838201" y="1216550"/>
          <a:ext cx="10848974" cy="1915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67432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C7343B9-42A7-D555-43FD-A4706005D367}"/>
              </a:ext>
            </a:extLst>
          </p:cNvPr>
          <p:cNvSpPr txBox="1">
            <a:spLocks/>
          </p:cNvSpPr>
          <p:nvPr/>
        </p:nvSpPr>
        <p:spPr>
          <a:xfrm>
            <a:off x="4685157" y="2127335"/>
            <a:ext cx="75068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>
                <a:solidFill>
                  <a:schemeClr val="tx1"/>
                </a:solidFill>
              </a:rPr>
              <a:t>Présentation générale</a:t>
            </a:r>
          </a:p>
        </p:txBody>
      </p:sp>
    </p:spTree>
    <p:extLst>
      <p:ext uri="{BB962C8B-B14F-4D97-AF65-F5344CB8AC3E}">
        <p14:creationId xmlns:p14="http://schemas.microsoft.com/office/powerpoint/2010/main" val="3469158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dirty="0"/>
              <a:t>Le </a:t>
            </a:r>
            <a:r>
              <a:rPr lang="fr-FR" b="1" dirty="0" err="1">
                <a:solidFill>
                  <a:srgbClr val="5EA34E"/>
                </a:solidFill>
              </a:rPr>
              <a:t>TOp</a:t>
            </a:r>
            <a:r>
              <a:rPr lang="fr-FR" b="1" dirty="0">
                <a:solidFill>
                  <a:srgbClr val="5EA34E"/>
                </a:solidFill>
              </a:rPr>
              <a:t>! </a:t>
            </a:r>
            <a:r>
              <a:rPr lang="fr-FR" dirty="0"/>
              <a:t>a pour but de tester auprès de 3 catégories d’opérateurs immobiliers – promoteurs privés, bailleurs sociaux et constructeurs et bureaux d’étude – l’</a:t>
            </a:r>
            <a:r>
              <a:rPr lang="fr-FR" b="1" dirty="0">
                <a:solidFill>
                  <a:srgbClr val="5EA34E"/>
                </a:solidFill>
              </a:rPr>
              <a:t>équilibre économique des opérations de logement </a:t>
            </a:r>
            <a:r>
              <a:rPr lang="fr-FR" dirty="0"/>
              <a:t>possible entre :</a:t>
            </a:r>
          </a:p>
          <a:p>
            <a:pPr lvl="1"/>
            <a:endParaRPr lang="fr-FR" dirty="0"/>
          </a:p>
          <a:p>
            <a:pPr lvl="1"/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Ambitions</a:t>
            </a:r>
            <a:r>
              <a:rPr lang="fr-FR" dirty="0"/>
              <a:t>, notamment environnementales, recherchées par l’EPA Euratlantique pour les futures opérations de l’opération d’intérêt national</a:t>
            </a:r>
          </a:p>
          <a:p>
            <a:pPr lvl="1"/>
            <a:endParaRPr lang="fr-FR" dirty="0"/>
          </a:p>
          <a:p>
            <a:pPr lvl="1"/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Prix de vente </a:t>
            </a:r>
            <a:r>
              <a:rPr lang="fr-FR" dirty="0"/>
              <a:t>des logements en accession, en visant un prix moyen inférieur ou égal à celui de la métropole bordelaise</a:t>
            </a:r>
          </a:p>
          <a:p>
            <a:pPr lvl="1"/>
            <a:endParaRPr lang="fr-FR" dirty="0"/>
          </a:p>
          <a:p>
            <a:pPr lvl="1"/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Programmation</a:t>
            </a:r>
            <a:r>
              <a:rPr lang="fr-FR" dirty="0"/>
              <a:t>, via la proposition de plusieurs scénarios permettant de tenir les ambitions en matière de mixité sociale pour loger tous les bordelais</a:t>
            </a:r>
          </a:p>
          <a:p>
            <a:pPr lvl="1"/>
            <a:endParaRPr lang="fr-FR" dirty="0"/>
          </a:p>
          <a:p>
            <a:pPr marL="0" indent="0">
              <a:buNone/>
            </a:pPr>
            <a:r>
              <a:rPr lang="fr-FR" dirty="0"/>
              <a:t>Ces équilibres sont à rechercher en tenant compte de </a:t>
            </a:r>
            <a:r>
              <a:rPr lang="fr-FR" dirty="0">
                <a:solidFill>
                  <a:srgbClr val="5EA34E"/>
                </a:solidFill>
              </a:rPr>
              <a:t>paramètres fixés a priori</a:t>
            </a:r>
            <a:r>
              <a:rPr lang="fr-FR" dirty="0"/>
              <a:t> (charge foncière, scénarios de programmation, typologies, morphologie, stationnement…) pouvant être réinterrogés et commentés.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F746B5B-6750-0BF9-1BC2-71752E53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47044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A3250DB-0CBB-4A4A-4118-5328901E9807}"/>
              </a:ext>
            </a:extLst>
          </p:cNvPr>
          <p:cNvCxnSpPr>
            <a:cxnSpLocks/>
          </p:cNvCxnSpPr>
          <p:nvPr/>
        </p:nvCxnSpPr>
        <p:spPr>
          <a:xfrm flipV="1">
            <a:off x="4261476" y="2212211"/>
            <a:ext cx="3826631" cy="47708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1A5197F-2BD0-DFC2-CEE6-D101F7D2D4A3}"/>
              </a:ext>
            </a:extLst>
          </p:cNvPr>
          <p:cNvCxnSpPr>
            <a:cxnSpLocks/>
          </p:cNvCxnSpPr>
          <p:nvPr/>
        </p:nvCxnSpPr>
        <p:spPr>
          <a:xfrm flipV="1">
            <a:off x="4264788" y="2082664"/>
            <a:ext cx="3984214" cy="60662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536EA29D-17FB-1D34-F394-414366ADE08C}"/>
              </a:ext>
            </a:extLst>
          </p:cNvPr>
          <p:cNvCxnSpPr>
            <a:cxnSpLocks/>
          </p:cNvCxnSpPr>
          <p:nvPr/>
        </p:nvCxnSpPr>
        <p:spPr>
          <a:xfrm flipV="1">
            <a:off x="4254422" y="1933244"/>
            <a:ext cx="4155477" cy="75604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CD4EBE30-CFAD-C53E-5C45-11D161BE45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899" y="1829449"/>
            <a:ext cx="2360544" cy="332727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5C3337F-D9B6-3A6A-9043-146904BA177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9003" y="1906074"/>
            <a:ext cx="2360544" cy="332727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C01DC77-E4E4-10CC-BA9E-F4F98C7EC2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108" y="1982699"/>
            <a:ext cx="2360544" cy="3327274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76D911-A444-74AF-9B48-638CDD57B5E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62125" y="1350964"/>
            <a:ext cx="10429875" cy="811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Une </a:t>
            </a:r>
            <a:r>
              <a:rPr lang="fr-FR" b="1" dirty="0">
                <a:solidFill>
                  <a:srgbClr val="5EA34E"/>
                </a:solidFill>
              </a:rPr>
              <a:t>feuille de calcul </a:t>
            </a:r>
            <a:r>
              <a:rPr lang="fr-FR" dirty="0"/>
              <a:t>à remplir comprenant 2 types d’onglets :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491C5B-E145-999E-7D27-675B1AF9C0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243" y="2059324"/>
            <a:ext cx="2353922" cy="332727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614BEF8-E5A2-7FFE-DCB9-0563D6417C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7213" y="2059324"/>
            <a:ext cx="2360544" cy="33272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883A1B0-78FA-EC1B-6AF1-8B557494446F}"/>
              </a:ext>
            </a:extLst>
          </p:cNvPr>
          <p:cNvSpPr txBox="1"/>
          <p:nvPr/>
        </p:nvSpPr>
        <p:spPr>
          <a:xfrm>
            <a:off x="561204" y="5386598"/>
            <a:ext cx="50400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« Caractéristiques &amp; Optimisations »</a:t>
            </a:r>
          </a:p>
          <a:p>
            <a:pPr algn="ctr"/>
            <a:r>
              <a:rPr lang="fr-FR" dirty="0"/>
              <a:t>présentant les scénarios de programmation et les paramètres fixés a priori à prendre en compte ainsi que les optimisations de ces paramètres possibles (à commenter)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F43ECB5-1210-1E1C-18B7-B6098643B7CC}"/>
              </a:ext>
            </a:extLst>
          </p:cNvPr>
          <p:cNvSpPr txBox="1"/>
          <p:nvPr/>
        </p:nvSpPr>
        <p:spPr>
          <a:xfrm>
            <a:off x="6590798" y="5386597"/>
            <a:ext cx="50400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Des 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feuilles de résultat</a:t>
            </a:r>
            <a:r>
              <a:rPr lang="fr-FR" dirty="0"/>
              <a:t> (programme, ambitions environnementales et bilan) correspondant aux scénarios de programmation proposés dans l’onglet « Caractéristiques &amp; Optimisations »</a:t>
            </a:r>
          </a:p>
        </p:txBody>
      </p:sp>
      <p:sp>
        <p:nvSpPr>
          <p:cNvPr id="13" name="Titre 2">
            <a:extLst>
              <a:ext uri="{FF2B5EF4-FFF2-40B4-BE49-F238E27FC236}">
                <a16:creationId xmlns:a16="http://schemas.microsoft.com/office/drawing/2014/main" id="{A70CC914-4D60-3F96-AB7F-4381D560519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648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Irma Text Std" charset="0"/>
                <a:ea typeface="Irma Text Std" charset="0"/>
                <a:cs typeface="Irma Text Std" charset="0"/>
              </a:defRPr>
            </a:lvl1pPr>
          </a:lstStyle>
          <a:p>
            <a:r>
              <a:rPr lang="fr-FR" dirty="0"/>
              <a:t>Présentation générale du </a:t>
            </a:r>
            <a:r>
              <a:rPr lang="fr-FR" dirty="0" err="1">
                <a:solidFill>
                  <a:srgbClr val="5EA34E"/>
                </a:solidFill>
              </a:rPr>
              <a:t>TOp</a:t>
            </a:r>
            <a:r>
              <a:rPr lang="fr-FR" dirty="0">
                <a:solidFill>
                  <a:srgbClr val="5EA34E"/>
                </a:solidFill>
              </a:rPr>
              <a:t>!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A8D8EFC9-FEFC-BE21-DEFB-801BBD2F8392}"/>
              </a:ext>
            </a:extLst>
          </p:cNvPr>
          <p:cNvCxnSpPr>
            <a:cxnSpLocks/>
          </p:cNvCxnSpPr>
          <p:nvPr/>
        </p:nvCxnSpPr>
        <p:spPr>
          <a:xfrm flipV="1">
            <a:off x="4277027" y="2347762"/>
            <a:ext cx="3643563" cy="341529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89668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25052</TotalTime>
  <Words>3202</Words>
  <Application>Microsoft Office PowerPoint</Application>
  <PresentationFormat>Grand écran</PresentationFormat>
  <Paragraphs>306</Paragraphs>
  <Slides>28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28</vt:i4>
      </vt:variant>
    </vt:vector>
  </HeadingPairs>
  <TitlesOfParts>
    <vt:vector size="37" baseType="lpstr">
      <vt:lpstr>Arial</vt:lpstr>
      <vt:lpstr>Calibri</vt:lpstr>
      <vt:lpstr>Irma Text Std</vt:lpstr>
      <vt:lpstr>Wingdings</vt:lpstr>
      <vt:lpstr>Conception personnalisée</vt:lpstr>
      <vt:lpstr>2_Conception personnalisée</vt:lpstr>
      <vt:lpstr>1_Conception personnalisée</vt:lpstr>
      <vt:lpstr>3_Conception personnalisée</vt:lpstr>
      <vt:lpstr>4_Conception personnalisée</vt:lpstr>
      <vt:lpstr>TOp!</vt:lpstr>
      <vt:lpstr>Guide d’utilisation du TOp!</vt:lpstr>
      <vt:lpstr>Pourquoi le TOp!</vt:lpstr>
      <vt:lpstr>Présentation PowerPoint</vt:lpstr>
      <vt:lpstr>Modalités du TOp!</vt:lpstr>
      <vt:lpstr>Calendrier du TOp!</vt:lpstr>
      <vt:lpstr>Présentation PowerPoint</vt:lpstr>
      <vt:lpstr>Présentation générale du TOp!</vt:lpstr>
      <vt:lpstr>Présentation PowerPoint</vt:lpstr>
      <vt:lpstr>Présentation générale du TOp!</vt:lpstr>
      <vt:lpstr>Présentation générale du TOp!</vt:lpstr>
      <vt:lpstr>Présentation générale du TOp!</vt:lpstr>
      <vt:lpstr>Présentation générale du TOp!</vt:lpstr>
      <vt:lpstr>Promoteur privé</vt:lpstr>
      <vt:lpstr>Promoteur privé</vt:lpstr>
      <vt:lpstr>Présentation PowerPoint</vt:lpstr>
      <vt:lpstr>Présentation PowerPoint</vt:lpstr>
      <vt:lpstr>Bailleur social</vt:lpstr>
      <vt:lpstr>Bailleur social</vt:lpstr>
      <vt:lpstr>Présentation PowerPoint</vt:lpstr>
      <vt:lpstr>Présentation PowerPoint</vt:lpstr>
      <vt:lpstr>Constructeur et bureau d’étude</vt:lpstr>
      <vt:lpstr>Constructeur et bureau d’étude</vt:lpstr>
      <vt:lpstr>Présentation PowerPoint</vt:lpstr>
      <vt:lpstr>Présentation PowerPoint</vt:lpstr>
      <vt:lpstr>Présentation PowerPoint</vt:lpstr>
      <vt:lpstr>Conclusion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Gaelle Guillaume</dc:creator>
  <cp:lastModifiedBy>Jean-Emeric Monseau</cp:lastModifiedBy>
  <cp:revision>719</cp:revision>
  <cp:lastPrinted>2021-02-01T14:40:16Z</cp:lastPrinted>
  <dcterms:created xsi:type="dcterms:W3CDTF">2017-12-07T10:16:45Z</dcterms:created>
  <dcterms:modified xsi:type="dcterms:W3CDTF">2023-02-03T12:24:10Z</dcterms:modified>
</cp:coreProperties>
</file>